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98" r:id="rId6"/>
    <p:sldId id="399" r:id="rId7"/>
    <p:sldId id="299" r:id="rId8"/>
    <p:sldId id="301" r:id="rId9"/>
    <p:sldId id="265" r:id="rId10"/>
    <p:sldId id="302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6" r:id="rId26"/>
    <p:sldId id="287" r:id="rId27"/>
    <p:sldId id="306" r:id="rId28"/>
    <p:sldId id="307" r:id="rId29"/>
    <p:sldId id="308" r:id="rId30"/>
    <p:sldId id="310" r:id="rId31"/>
    <p:sldId id="311" r:id="rId32"/>
    <p:sldId id="313" r:id="rId33"/>
    <p:sldId id="333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24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09" r:id="rId51"/>
    <p:sldId id="334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  <p:sldId id="350" r:id="rId66"/>
    <p:sldId id="351" r:id="rId67"/>
    <p:sldId id="352" r:id="rId68"/>
    <p:sldId id="353" r:id="rId69"/>
    <p:sldId id="354" r:id="rId70"/>
    <p:sldId id="356" r:id="rId71"/>
    <p:sldId id="357" r:id="rId72"/>
    <p:sldId id="388" r:id="rId73"/>
    <p:sldId id="389" r:id="rId74"/>
    <p:sldId id="390" r:id="rId75"/>
    <p:sldId id="358" r:id="rId76"/>
    <p:sldId id="391" r:id="rId77"/>
    <p:sldId id="359" r:id="rId78"/>
    <p:sldId id="360" r:id="rId79"/>
    <p:sldId id="361" r:id="rId80"/>
    <p:sldId id="362" r:id="rId81"/>
    <p:sldId id="363" r:id="rId82"/>
    <p:sldId id="371" r:id="rId83"/>
    <p:sldId id="372" r:id="rId84"/>
    <p:sldId id="373" r:id="rId85"/>
    <p:sldId id="378" r:id="rId86"/>
    <p:sldId id="355" r:id="rId87"/>
    <p:sldId id="384" r:id="rId88"/>
    <p:sldId id="385" r:id="rId89"/>
    <p:sldId id="398" r:id="rId90"/>
    <p:sldId id="375" r:id="rId91"/>
    <p:sldId id="376" r:id="rId92"/>
    <p:sldId id="379" r:id="rId93"/>
    <p:sldId id="377" r:id="rId94"/>
    <p:sldId id="383" r:id="rId95"/>
    <p:sldId id="386" r:id="rId96"/>
    <p:sldId id="397" r:id="rId97"/>
    <p:sldId id="297" r:id="rId98"/>
    <p:sldId id="396" r:id="rId99"/>
    <p:sldId id="395" r:id="rId100"/>
    <p:sldId id="394" r:id="rId101"/>
    <p:sldId id="393" r:id="rId102"/>
    <p:sldId id="392" r:id="rId103"/>
    <p:sldId id="402" r:id="rId104"/>
    <p:sldId id="401" r:id="rId105"/>
    <p:sldId id="400" r:id="rId106"/>
    <p:sldId id="285" r:id="rId107"/>
  </p:sldIdLst>
  <p:sldSz cx="9144000" cy="6858000" type="screen4x3"/>
  <p:notesSz cx="7099300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C14"/>
    <a:srgbClr val="47C525"/>
    <a:srgbClr val="56D21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544" autoAdjust="0"/>
    <p:restoredTop sz="94660"/>
  </p:normalViewPr>
  <p:slideViewPr>
    <p:cSldViewPr>
      <p:cViewPr varScale="1">
        <p:scale>
          <a:sx n="69" d="100"/>
          <a:sy n="69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2015-03-06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3.jpeg"/><Relationship Id="rId7" Type="http://schemas.openxmlformats.org/officeDocument/2006/relationships/image" Target="../media/image1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olgd.org.pl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3.jpeg"/><Relationship Id="rId7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3.jpeg"/><Relationship Id="rId7" Type="http://schemas.openxmlformats.org/officeDocument/2006/relationships/image" Target="../media/image1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 descr="log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772816"/>
            <a:ext cx="5472608" cy="14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rostokąt 14"/>
          <p:cNvSpPr/>
          <p:nvPr/>
        </p:nvSpPr>
        <p:spPr>
          <a:xfrm>
            <a:off x="1547664" y="3501008"/>
            <a:ext cx="70567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Stowarzyszenie 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„Ostrzeszowska Lokalna Grupa  Działania”</a:t>
            </a:r>
          </a:p>
          <a:p>
            <a:pPr algn="ctr"/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l-PL" sz="24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2400" b="1" u="sng" dirty="0" smtClean="0">
                <a:latin typeface="Arial" pitchFamily="34" charset="0"/>
                <a:cs typeface="Arial" pitchFamily="34" charset="0"/>
              </a:rPr>
              <a:t>Realizacja Osi IV Leder </a:t>
            </a:r>
          </a:p>
          <a:p>
            <a:pPr algn="ctr"/>
            <a:r>
              <a:rPr lang="pl-PL" sz="2400" b="1" u="sng" dirty="0" smtClean="0">
                <a:latin typeface="Arial" pitchFamily="34" charset="0"/>
                <a:cs typeface="Arial" pitchFamily="34" charset="0"/>
              </a:rPr>
              <a:t>PROW na lata 2007-2013</a:t>
            </a:r>
          </a:p>
          <a:p>
            <a:pPr algn="ctr"/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Kraszewice, 6.03.2015  r.</a:t>
            </a:r>
            <a:endParaRPr lang="pl-PL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3563888" y="2060848"/>
            <a:ext cx="4086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   </a:t>
            </a:r>
          </a:p>
          <a:p>
            <a:r>
              <a:rPr lang="pl-PL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635896" y="1268760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                         </a:t>
            </a:r>
          </a:p>
          <a:p>
            <a:endParaRPr lang="pl-PL" dirty="0" smtClean="0"/>
          </a:p>
        </p:txBody>
      </p:sp>
      <p:sp>
        <p:nvSpPr>
          <p:cNvPr id="10" name="Prostokąt 9"/>
          <p:cNvSpPr/>
          <p:nvPr/>
        </p:nvSpPr>
        <p:spPr>
          <a:xfrm>
            <a:off x="1259632" y="4797152"/>
            <a:ext cx="4067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1 078 672,97zł</a:t>
            </a:r>
          </a:p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331640" y="5589240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500 000 zł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3491880" y="2564904"/>
            <a:ext cx="54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/>
              <a:t>REMONT SAL WIEJSKICH W MIEJSCOWOŚCIACH:</a:t>
            </a:r>
          </a:p>
          <a:p>
            <a:pPr>
              <a:buFontTx/>
              <a:buChar char="-"/>
            </a:pPr>
            <a:r>
              <a:rPr lang="pl-PL" sz="1600" dirty="0" smtClean="0"/>
              <a:t> BLEDZIANÓW, </a:t>
            </a:r>
          </a:p>
          <a:p>
            <a:pPr>
              <a:buFontTx/>
              <a:buChar char="-"/>
            </a:pPr>
            <a:r>
              <a:rPr lang="pl-PL" sz="1600" dirty="0" smtClean="0"/>
              <a:t> KORPYSY,</a:t>
            </a:r>
          </a:p>
          <a:p>
            <a:pPr>
              <a:buFontTx/>
              <a:buChar char="-"/>
            </a:pPr>
            <a:r>
              <a:rPr lang="pl-PL" sz="1600" dirty="0" smtClean="0"/>
              <a:t> OLSZYNA, </a:t>
            </a:r>
          </a:p>
          <a:p>
            <a:pPr>
              <a:buFontTx/>
              <a:buChar char="-"/>
            </a:pPr>
            <a:r>
              <a:rPr lang="pl-PL" sz="1600" dirty="0" smtClean="0"/>
              <a:t> SZKLARKA MYŚLNIEWSKA, </a:t>
            </a:r>
          </a:p>
          <a:p>
            <a:pPr>
              <a:buFontTx/>
              <a:buChar char="-"/>
            </a:pPr>
            <a:r>
              <a:rPr lang="pl-PL" sz="1600" dirty="0" smtClean="0"/>
              <a:t> SZKLARKA PRZYGODZICKA.</a:t>
            </a:r>
            <a:endParaRPr lang="pl-PL" sz="1600" dirty="0"/>
          </a:p>
        </p:txBody>
      </p:sp>
      <p:sp>
        <p:nvSpPr>
          <p:cNvPr id="14" name="Prostokąt 13"/>
          <p:cNvSpPr/>
          <p:nvPr/>
        </p:nvSpPr>
        <p:spPr>
          <a:xfrm>
            <a:off x="3491880" y="1268760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Miasto i Gmina Ostrzeszów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3428992" y="1142984"/>
            <a:ext cx="3113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2"/>
                </a:solidFill>
              </a:rPr>
              <a:t>PROW na lata 2014-2020</a:t>
            </a:r>
          </a:p>
          <a:p>
            <a:r>
              <a:rPr lang="pl-PL" dirty="0" smtClean="0">
                <a:solidFill>
                  <a:schemeClr val="bg2"/>
                </a:solidFill>
              </a:rPr>
              <a:t>Kto może być wnioskodawcą ? 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068" y="5416666"/>
            <a:ext cx="8143932" cy="144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1714488"/>
            <a:ext cx="8001024" cy="44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00166" y="2095957"/>
            <a:ext cx="6929486" cy="304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2285984" y="1142984"/>
            <a:ext cx="5087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2"/>
                </a:solidFill>
              </a:rPr>
              <a:t>PROW na lata 2014-2020</a:t>
            </a:r>
          </a:p>
          <a:p>
            <a:pPr algn="ctr"/>
            <a:r>
              <a:rPr lang="pl-PL" dirty="0" smtClean="0">
                <a:solidFill>
                  <a:schemeClr val="bg2"/>
                </a:solidFill>
              </a:rPr>
              <a:t>Na co można uzyskać dofinansowanie ?</a:t>
            </a:r>
          </a:p>
          <a:p>
            <a:pPr algn="ctr"/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00617" y="1981190"/>
            <a:ext cx="7771977" cy="487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3428992" y="1285860"/>
            <a:ext cx="257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2"/>
                </a:solidFill>
              </a:rPr>
              <a:t>PROW na lata 2014-2020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1928802"/>
            <a:ext cx="8072462" cy="175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3429000"/>
            <a:ext cx="8024836" cy="153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3428992" y="1285860"/>
            <a:ext cx="257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2"/>
                </a:solidFill>
              </a:rPr>
              <a:t>PROW na lata 2014-2020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6164" y="2357430"/>
            <a:ext cx="7956430" cy="284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3428992" y="1285860"/>
            <a:ext cx="257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2"/>
                </a:solidFill>
              </a:rPr>
              <a:t>PROW na lata 2014-2020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42976" y="2143116"/>
            <a:ext cx="7643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Calibri" pitchFamily="34" charset="0"/>
              </a:rPr>
              <a:t>Limity  pomocy:</a:t>
            </a:r>
          </a:p>
          <a:p>
            <a:endParaRPr lang="pl-PL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pl-PL" dirty="0" smtClean="0">
                <a:latin typeface="Calibri" pitchFamily="34" charset="0"/>
              </a:rPr>
              <a:t> Projekty grantowe                                                    </a:t>
            </a:r>
            <a:r>
              <a:rPr lang="pl-PL" b="1" dirty="0" smtClean="0">
                <a:latin typeface="Calibri" pitchFamily="34" charset="0"/>
              </a:rPr>
              <a:t>od 10.000 zł do 50.000 złotych</a:t>
            </a:r>
          </a:p>
          <a:p>
            <a:pPr>
              <a:buFontTx/>
              <a:buChar char="-"/>
            </a:pPr>
            <a:endParaRPr lang="pl-PL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pl-PL" dirty="0" smtClean="0">
                <a:latin typeface="Calibri" pitchFamily="34" charset="0"/>
              </a:rPr>
              <a:t> Podejmowanie działalności gospodarczej i dywersyfikacja źródeł dochodu w gospodarstwie                                                                                  </a:t>
            </a:r>
            <a:r>
              <a:rPr lang="pl-PL" b="1" dirty="0" smtClean="0">
                <a:latin typeface="Calibri" pitchFamily="34" charset="0"/>
              </a:rPr>
              <a:t>do 100.000 złotych </a:t>
            </a:r>
          </a:p>
          <a:p>
            <a:pPr>
              <a:buFontTx/>
              <a:buChar char="-"/>
            </a:pPr>
            <a:endParaRPr lang="pl-PL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pl-PL" dirty="0" smtClean="0">
                <a:latin typeface="Calibri" pitchFamily="34" charset="0"/>
              </a:rPr>
              <a:t> Tworzenie lub rozwój inkubatorów przetwórstwa lokalnego </a:t>
            </a:r>
            <a:r>
              <a:rPr lang="pl-PL" b="1" dirty="0" smtClean="0">
                <a:latin typeface="Calibri" pitchFamily="34" charset="0"/>
              </a:rPr>
              <a:t>do 500.000 złotych </a:t>
            </a:r>
            <a:endParaRPr lang="pl-PL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3428992" y="1285860"/>
            <a:ext cx="257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2"/>
                </a:solidFill>
              </a:rPr>
              <a:t>PROW na lata 2014-2020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214414" y="2071678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Forma pomocy – </a:t>
            </a:r>
            <a:r>
              <a:rPr lang="pl-PL" b="1" dirty="0" smtClean="0">
                <a:solidFill>
                  <a:srgbClr val="C00000"/>
                </a:solidFill>
                <a:latin typeface="Calibri" pitchFamily="34" charset="0"/>
              </a:rPr>
              <a:t>refundacja </a:t>
            </a:r>
            <a:endParaRPr lang="pl-PL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2638429"/>
            <a:ext cx="8036766" cy="214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1907704" y="2564904"/>
            <a:ext cx="62646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rgbClr val="47C525"/>
                </a:solidFill>
                <a:latin typeface="Arial" pitchFamily="34" charset="0"/>
                <a:cs typeface="Arial" pitchFamily="34" charset="0"/>
              </a:rPr>
              <a:t>Dziękuję za uwagę </a:t>
            </a:r>
          </a:p>
          <a:p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400" dirty="0" smtClean="0">
                <a:latin typeface="Arial" pitchFamily="34" charset="0"/>
                <a:cs typeface="Arial" pitchFamily="34" charset="0"/>
              </a:rPr>
              <a:t>Stowarzyszenie „Ostrzeszowska Lokalna Grupa Działania” </a:t>
            </a:r>
          </a:p>
          <a:p>
            <a:pPr algn="ctr"/>
            <a:r>
              <a:rPr lang="pl-PL" sz="1400" dirty="0" smtClean="0">
                <a:latin typeface="Arial" pitchFamily="34" charset="0"/>
                <a:cs typeface="Arial" pitchFamily="34" charset="0"/>
              </a:rPr>
              <a:t>ul. Przemysłowa 27 </a:t>
            </a:r>
            <a:br>
              <a:rPr lang="pl-PL" sz="1400" dirty="0" smtClean="0">
                <a:latin typeface="Arial" pitchFamily="34" charset="0"/>
                <a:cs typeface="Arial" pitchFamily="34" charset="0"/>
              </a:rPr>
            </a:br>
            <a:r>
              <a:rPr lang="pl-PL" sz="1400" dirty="0" smtClean="0">
                <a:latin typeface="Arial" pitchFamily="34" charset="0"/>
                <a:cs typeface="Arial" pitchFamily="34" charset="0"/>
              </a:rPr>
              <a:t>63-500 Ostrzeszów </a:t>
            </a:r>
          </a:p>
          <a:p>
            <a:pPr algn="ctr"/>
            <a:r>
              <a:rPr lang="pl-PL" sz="1400" u="sng" dirty="0" err="1" smtClean="0">
                <a:latin typeface="Arial" pitchFamily="34" charset="0"/>
                <a:cs typeface="Arial" pitchFamily="34" charset="0"/>
                <a:hlinkClick r:id="rId6"/>
              </a:rPr>
              <a:t>www.olgd.org.pl</a:t>
            </a:r>
            <a:endParaRPr lang="pl-PL" sz="1400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400" dirty="0" smtClean="0">
                <a:latin typeface="Arial" pitchFamily="34" charset="0"/>
                <a:cs typeface="Arial" pitchFamily="34" charset="0"/>
              </a:rPr>
            </a:br>
            <a:r>
              <a:rPr lang="pl-PL" sz="1400" dirty="0" smtClean="0">
                <a:latin typeface="Arial" pitchFamily="34" charset="0"/>
                <a:cs typeface="Arial" pitchFamily="34" charset="0"/>
              </a:rPr>
              <a:t>tel. 62 586 03 20 </a:t>
            </a:r>
            <a:br>
              <a:rPr lang="pl-PL" sz="1400" dirty="0" smtClean="0">
                <a:latin typeface="Arial" pitchFamily="34" charset="0"/>
                <a:cs typeface="Arial" pitchFamily="34" charset="0"/>
              </a:rPr>
            </a:b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fax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62 505 81 36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2555776" y="126876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Sala wiejska w miejscowości Bledzianów</a:t>
            </a:r>
            <a:endParaRPr lang="pl-PL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5" name="Picture 1" descr="C:\Documents and Settings\Admin\Pulpit\prezentacja OLGD\sale wiejskie Ostrzeszów\Kopia Sala Bledzianów\DSC089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1627" y="1628800"/>
            <a:ext cx="4800533" cy="3600400"/>
          </a:xfrm>
          <a:prstGeom prst="rect">
            <a:avLst/>
          </a:prstGeom>
          <a:noFill/>
        </p:spPr>
      </p:pic>
      <p:pic>
        <p:nvPicPr>
          <p:cNvPr id="31746" name="Picture 2" descr="C:\Documents and Settings\Admin\Pulpit\prezentacja OLGD\sale wiejskie Ostrzeszów\Kopia Sala Bledzianów\DSC089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2132856"/>
            <a:ext cx="3384376" cy="4512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dmin\Pulpit\prezentacja OLGD\sale wiejskie Ostrzeszów\sala Korpysy\DSC09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212976"/>
            <a:ext cx="4536504" cy="3402378"/>
          </a:xfrm>
          <a:prstGeom prst="rect">
            <a:avLst/>
          </a:prstGeom>
          <a:noFill/>
        </p:spPr>
      </p:pic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2555776" y="126876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Sala wiejska w miejscowości Korpysy</a:t>
            </a:r>
            <a:endParaRPr lang="pl-PL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1" name="Picture 1" descr="C:\Documents and Settings\Admin\Pulpit\prezentacja OLGD\sale wiejskie Ostrzeszów\sala Korpysy\DSC091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1628800"/>
            <a:ext cx="3489852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2555776" y="126876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Sala wiejska w miejscowości Olszyna</a:t>
            </a:r>
            <a:endParaRPr lang="pl-PL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" name="Picture 1" descr="C:\Documents and Settings\Admin\Pulpit\prezentacja OLGD\sale wiejskie Ostrzeszów\Sala Olszyna\DSC093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628800"/>
            <a:ext cx="5832648" cy="4374486"/>
          </a:xfrm>
          <a:prstGeom prst="rect">
            <a:avLst/>
          </a:prstGeom>
          <a:noFill/>
        </p:spPr>
      </p:pic>
      <p:pic>
        <p:nvPicPr>
          <p:cNvPr id="29698" name="Picture 2" descr="C:\Documents and Settings\Admin\Pulpit\prezentacja OLGD\sale wiejskie Ostrzeszów\Sala Olszyna\DSC093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3645024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1907704" y="126876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Sala wiejska w miejscowości Szklarka Myślniewska </a:t>
            </a:r>
            <a:endParaRPr lang="pl-PL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3" name="Picture 1" descr="C:\Documents and Settings\Admin\Pulpit\prezentacja OLGD\sale wiejskie Ostrzeszów\Sala Szklarka Myślniewska\DSC091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664804"/>
            <a:ext cx="4752528" cy="3564396"/>
          </a:xfrm>
          <a:prstGeom prst="rect">
            <a:avLst/>
          </a:prstGeom>
          <a:noFill/>
        </p:spPr>
      </p:pic>
      <p:pic>
        <p:nvPicPr>
          <p:cNvPr id="28674" name="Picture 2" descr="C:\Documents and Settings\Admin\Pulpit\prezentacja OLGD\sale wiejskie Ostrzeszów\Sala Szklarka Myślniewska\DSC091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2924944"/>
            <a:ext cx="4992555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1907704" y="126876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Sala wiejska w miejscowości Szklarka Przygodzicka </a:t>
            </a:r>
            <a:endParaRPr lang="pl-PL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49" name="Picture 1" descr="C:\Documents and Settings\Admin\Pulpit\prezentacja OLGD\sale wiejskie Ostrzeszów\Sala Szklarka Przygodzicka\DSC091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628800"/>
            <a:ext cx="4320480" cy="3240360"/>
          </a:xfrm>
          <a:prstGeom prst="rect">
            <a:avLst/>
          </a:prstGeom>
          <a:noFill/>
        </p:spPr>
      </p:pic>
      <p:pic>
        <p:nvPicPr>
          <p:cNvPr id="27650" name="Picture 2" descr="C:\Documents and Settings\Admin\Pulpit\prezentacja OLGD\sale wiejskie Ostrzeszów\Sala Szklarka Przygodzicka\DSC091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3140968"/>
            <a:ext cx="4550080" cy="3412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5580112" y="1268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Beneficjent: </a:t>
            </a:r>
          </a:p>
          <a:p>
            <a:r>
              <a:rPr lang="pl-PL" b="1" dirty="0" smtClean="0">
                <a:latin typeface="Arial" pitchFamily="34" charset="0"/>
                <a:cs typeface="Arial" pitchFamily="34" charset="0"/>
              </a:rPr>
              <a:t>Gmina Kraszewice</a:t>
            </a:r>
            <a:endParaRPr lang="pl-PL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652120" y="1988840"/>
            <a:ext cx="34775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 </a:t>
            </a:r>
          </a:p>
          <a:p>
            <a:r>
              <a:rPr lang="pl-PL" sz="1600" dirty="0" smtClean="0"/>
              <a:t>BUDOWA CHODNIKA </a:t>
            </a:r>
          </a:p>
          <a:p>
            <a:r>
              <a:rPr lang="pl-PL" sz="1600" dirty="0" smtClean="0"/>
              <a:t>WE WSI KRASZEWICE </a:t>
            </a:r>
            <a:r>
              <a:rPr lang="pl-PL" sz="1600" dirty="0" err="1" smtClean="0"/>
              <a:t>B-PODRENTA</a:t>
            </a:r>
            <a:endParaRPr lang="pl-PL" sz="1600" dirty="0"/>
          </a:p>
        </p:txBody>
      </p:sp>
      <p:sp>
        <p:nvSpPr>
          <p:cNvPr id="10" name="Prostokąt 9"/>
          <p:cNvSpPr/>
          <p:nvPr/>
        </p:nvSpPr>
        <p:spPr>
          <a:xfrm>
            <a:off x="1115616" y="5085184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249 995,93 zł</a:t>
            </a:r>
            <a:endParaRPr lang="pl-PL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115616" y="594928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142 000,00 zł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5" name="Picture 1" descr="C:\Documents and Settings\Admin\Pulpit\prezentacja OLGD\Kraszewice B podrenta\S50026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484784"/>
            <a:ext cx="4224470" cy="3168352"/>
          </a:xfrm>
          <a:prstGeom prst="rect">
            <a:avLst/>
          </a:prstGeom>
          <a:noFill/>
        </p:spPr>
      </p:pic>
      <p:pic>
        <p:nvPicPr>
          <p:cNvPr id="26626" name="Picture 2" descr="C:\Documents and Settings\Admin\Pulpit\prezentacja OLGD\Kraszewice B podrenta\S50026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6790" y="3140968"/>
            <a:ext cx="4435690" cy="3326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1907704" y="2492896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 pitchFamily="34" charset="0"/>
                <a:cs typeface="Arial" pitchFamily="34" charset="0"/>
              </a:rPr>
              <a:t>Przykłady zrealizowanych projektów  </a:t>
            </a:r>
          </a:p>
          <a:p>
            <a:pPr algn="ctr"/>
            <a:endParaRPr lang="pl-PL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„Małe projekty”</a:t>
            </a:r>
            <a:endParaRPr lang="pl-PL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Documents and Settings\Admin\Pulpit\prezentacja OLGD\MP warsztaty nazaretanki\P50980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340768"/>
            <a:ext cx="4608512" cy="3456384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Pulpit\prezentacja OLGD\MP warsztaty nazaretanki\P61885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3356992"/>
            <a:ext cx="4320480" cy="3240360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5868144" y="1196752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Beneficjent: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5962616" y="2204864"/>
            <a:ext cx="31769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WARSZTATY EDUKACYJNE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U NAZARETANEK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1043608" y="55172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21 513, 00 zł 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796136" y="141277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DOM ZAKONNY ZGROMADZENIA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SIÓSTR NAJŚWIĘTSZEJ RODZINY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 NAZARAETU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115616" y="630932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15 059 zł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29" name="Picture 1" descr="C:\Documents and Settings\Admin\Pulpit\prezentacja OLGD\MP muzykobajanie\projekt muzykobajanie\CAM_09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484784"/>
            <a:ext cx="2880320" cy="3840427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4134388" y="1909862"/>
            <a:ext cx="5118132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„DLA WSZYSTKICH STARCZY MIEJSCA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POD WIELKIM DACHEM NIEBA”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-MUZYKOBAJANIE U KUBUSIÓW I KRASNALI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 ODDZIAŁÓW SPECJALNYCH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SZKOŁY PODSTAWOWEJ W KUŹNICY GRABOWSKIEJ</a:t>
            </a:r>
          </a:p>
        </p:txBody>
      </p:sp>
      <p:pic>
        <p:nvPicPr>
          <p:cNvPr id="22530" name="Picture 2" descr="C:\Documents and Settings\Admin\Pulpit\prezentacja OLGD\MP muzykobajanie\projekt muzykobajanie\DSC022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3102881"/>
            <a:ext cx="5112568" cy="3422463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4139952" y="1124744"/>
            <a:ext cx="48007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Beneficjent: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STOWARZYSZENIE NA RZECZ DZIECI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I OSÓB NIEPEŁNOSPRAWNYCH GMINY KRASZEWICE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 „SPRÓBUJMY SOBIE POMÓC</a:t>
            </a:r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008112" y="538067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8 575 zł 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043608" y="6488668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6 000 zł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/>
          <p:cNvSpPr/>
          <p:nvPr/>
        </p:nvSpPr>
        <p:spPr>
          <a:xfrm>
            <a:off x="1475656" y="2204864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latin typeface="Arial" pitchFamily="34" charset="0"/>
                <a:cs typeface="Arial" pitchFamily="34" charset="0"/>
              </a:rPr>
              <a:t>Stowarzyszenie „Ostrzeszowska Lokalna Grupa Działania” 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powstało 30 stycznia 2006 roku</a:t>
            </a:r>
            <a:r>
              <a:rPr lang="pl-PL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Obejmuje swoim zasięgiem obszar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 gmin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: Ostrzeszów,         Grabów nad Prosną, Mikstat, Doruchów, Kraszewice, Czajków,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 Kobyla Góra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/>
              <a:t>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Powierzchnia gmin tworzących obszar wdrażania Lokalnej Strategii Rozwoju przez Stowarzyszenie OLGD wynosi łącznie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773 km</a:t>
            </a:r>
            <a:r>
              <a:rPr lang="pl-PL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C:\Documents and Settings\Admin\Pulpit\prezentacja OLGD\MP kiedy pamięć zawod\MP\Projekt\P43007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268760"/>
            <a:ext cx="4416491" cy="3312368"/>
          </a:xfrm>
          <a:prstGeom prst="rect">
            <a:avLst/>
          </a:prstGeom>
          <a:noFill/>
        </p:spPr>
      </p:pic>
      <p:pic>
        <p:nvPicPr>
          <p:cNvPr id="21505" name="Picture 1" descr="C:\Documents and Settings\Admin\Pulpit\prezentacja OLGD\MP kiedy pamięć zawod\Projekt\P43007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33168" y="3510880"/>
            <a:ext cx="4115296" cy="3086472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5652120" y="2420888"/>
            <a:ext cx="3491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„KIEDY PAMIĘĆ ZAWODZI, DALEJ MÓWIĄ NA SCENIE” – POWOŁANIE PLENEROWEGO TEATRU DZIECIĘCEGO „POD GOŁYM NIEBEM”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652120" y="2123564"/>
            <a:ext cx="15159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 </a:t>
            </a:r>
            <a:endParaRPr lang="pl-PL" sz="1600" dirty="0"/>
          </a:p>
        </p:txBody>
      </p:sp>
      <p:sp>
        <p:nvSpPr>
          <p:cNvPr id="12" name="Prostokąt 11"/>
          <p:cNvSpPr/>
          <p:nvPr/>
        </p:nvSpPr>
        <p:spPr>
          <a:xfrm>
            <a:off x="5652120" y="105273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Beneficjent: 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STOWARZYSZENIE NA  RZECZ DZIECI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 I OSÓB NIEPEŁNOSPRAWNYCH GMINY KRASZEWICE „SPRÓBUJMY SOBIE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POMÓC</a:t>
            </a:r>
            <a:r>
              <a:rPr lang="pl-PL" sz="14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pl-PL" sz="1400" dirty="0"/>
          </a:p>
        </p:txBody>
      </p:sp>
      <p:sp>
        <p:nvSpPr>
          <p:cNvPr id="13" name="Prostokąt 12"/>
          <p:cNvSpPr/>
          <p:nvPr/>
        </p:nvSpPr>
        <p:spPr>
          <a:xfrm>
            <a:off x="1115616" y="53012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14 000 zł 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187624" y="6165304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9 800 zł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C:\Documents and Settings\Admin\Pulpit\prezentacja OLGD\MP CK Grabów\olgd 2010\P10103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069195"/>
            <a:ext cx="4704479" cy="3528157"/>
          </a:xfrm>
          <a:prstGeom prst="rect">
            <a:avLst/>
          </a:prstGeom>
          <a:noFill/>
        </p:spPr>
      </p:pic>
      <p:pic>
        <p:nvPicPr>
          <p:cNvPr id="20483" name="Picture 3" descr="C:\Documents and Settings\Admin\Pulpit\prezentacja OLGD\MP CK Grabów\olgd 2010\P10104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5" y="1268761"/>
            <a:ext cx="4104455" cy="3078165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5364088" y="234888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BRYLE, FLEPY I KLAMOTY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 - W KRĘGU TRADYCJI I KULTURY WIELKOPOLSKIEJ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436096" y="1196752"/>
            <a:ext cx="263245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Beneficjent: 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CENTRUM KULTURY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W GRABOWIE NAD PROSNĄ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971600" y="50131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7 000,40 zł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4 550,28 zł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5436096" y="2060848"/>
            <a:ext cx="15159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 </a:t>
            </a: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/>
          <p:cNvSpPr/>
          <p:nvPr/>
        </p:nvSpPr>
        <p:spPr>
          <a:xfrm>
            <a:off x="5292080" y="2082334"/>
            <a:ext cx="15159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 </a:t>
            </a:r>
            <a:endParaRPr lang="pl-PL" sz="1600" dirty="0"/>
          </a:p>
        </p:txBody>
      </p:sp>
      <p:sp>
        <p:nvSpPr>
          <p:cNvPr id="11" name="Prostokąt 10"/>
          <p:cNvSpPr/>
          <p:nvPr/>
        </p:nvSpPr>
        <p:spPr>
          <a:xfrm>
            <a:off x="5148064" y="240230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ZAGOSPODAROWANIE TERENU PRZY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 UJŚCIU KANAŁU MŁYNÓWKI DO PROSNY NA PLAŻĘ DLA MIESZKAŃCÓW OBSZARU OLGD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364088" y="1196752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Beneficjent</a:t>
            </a:r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: 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364088" y="148478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Stowarzyszenie na Rzecz Rozwoju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Miasta i Gminy Grabów nad Prosną 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115616" y="6309320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24 966,82 zł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043608" y="5445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35 666,90 zł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 </a:t>
            </a:r>
          </a:p>
          <a:p>
            <a:endParaRPr lang="pl-PL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 descr="C:\Documents and Settings\Admin\Pulpit\prezentacja OLGD\Plaża Grabów\prace (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5" y="1196753"/>
            <a:ext cx="4032447" cy="3023728"/>
          </a:xfrm>
          <a:prstGeom prst="rect">
            <a:avLst/>
          </a:prstGeom>
          <a:noFill/>
        </p:spPr>
      </p:pic>
      <p:pic>
        <p:nvPicPr>
          <p:cNvPr id="18433" name="Picture 1" descr="C:\Documents and Settings\Admin\Pulpit\prezentacja OLGD\Plaża Grabów\teraz (6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6716" y="3212976"/>
            <a:ext cx="4453756" cy="3339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09" name="Picture 1" descr="C:\Documents and Settings\Admin\Pulpit\zdjecia\realizacja Małych Projektów zdjecia\Bieg Europejski Danuta Dominik\do ankiety OLGD\IMGP70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340768"/>
            <a:ext cx="4680520" cy="3112048"/>
          </a:xfrm>
          <a:prstGeom prst="rect">
            <a:avLst/>
          </a:prstGeom>
          <a:noFill/>
        </p:spPr>
      </p:pic>
      <p:pic>
        <p:nvPicPr>
          <p:cNvPr id="17411" name="Picture 3" descr="C:\Documents and Settings\Admin\Pulpit\zdjecia\realizacja Małych Projektów zdjecia\Bieg Europejski Danuta Dominik\do ankiety OLGD\P42401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5004" y="3312368"/>
            <a:ext cx="4927476" cy="3284984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5921896" y="1988840"/>
            <a:ext cx="3222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V BIEG EUROPEJSKI POD HASŁEM LOKALNE ZASOBY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HISTORYCZNE, PRZYRODNICZE     I KULTUROWE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940152" y="1124744"/>
            <a:ext cx="3131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Beneficjent: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Danuta Dominik 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971600" y="55172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5 929,40 zł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971600" y="6444044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4 150,58 zł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3" descr="C:\Documents and Settings\Admin\Pulpit\zdjecia\MP tablice\konta 2 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212976"/>
            <a:ext cx="4536504" cy="3402378"/>
          </a:xfrm>
          <a:prstGeom prst="rect">
            <a:avLst/>
          </a:prstGeom>
          <a:noFill/>
        </p:spPr>
      </p:pic>
      <p:pic>
        <p:nvPicPr>
          <p:cNvPr id="16386" name="Picture 2" descr="C:\Documents and Settings\Admin\Pulpit\zdjecia\MP tablice\konta 2 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1196752"/>
            <a:ext cx="3294366" cy="4392488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4860032" y="227687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PODNIESIENIE ATRAKCYJNOŚCI TURYSTYCZNEJ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OSTRZESZOWA POPRZEZ OZNAKOWANIE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WYBRANYCH ZABYTKÓW ORAZ USTAWIENIE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TABLIC Z PLANEM MIASTA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860032" y="1425550"/>
            <a:ext cx="29931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Beneficjent: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Miasto i Gmina Ostrzeszów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043608" y="56612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16 470,00 zł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115616" y="6488668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9 450,00 zł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C:\Documents and Settings\Admin\Pulpit\zdjecia\Ania\przedszkole stowarzyszenie\wniosek Małe Projekty 2011 Radość Dziecka\album miasteczko\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849600" y="-10210800"/>
            <a:ext cx="13895276" cy="9280800"/>
          </a:xfrm>
          <a:prstGeom prst="rect">
            <a:avLst/>
          </a:prstGeom>
          <a:noFill/>
        </p:spPr>
      </p:pic>
      <p:pic>
        <p:nvPicPr>
          <p:cNvPr id="14339" name="Picture 3" descr="C:\Documents and Settings\Admin\Pulpit\zdjecia\Ania\przedszkole stowarzyszenie\wniosek Małe Projekty 2011 Radość Dziecka\album miasteczko\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3344" y="3356991"/>
            <a:ext cx="4861144" cy="3246809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5760640" y="1484784"/>
            <a:ext cx="3635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Stowarzyszenie Radość Dziecka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782052" y="1196752"/>
            <a:ext cx="145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Beneficjent: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868144" y="1916832"/>
            <a:ext cx="1616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796136" y="22768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BUDOWA MIASTECZKA RUCHU DROGOWEGO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115616" y="49411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14 282,25 zł</a:t>
            </a:r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187624" y="5877272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9 997,00 zł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\\192.168.100.10\wymiana plikow\zdjęcia miasteczko\10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1196751"/>
            <a:ext cx="4104456" cy="272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3" name="Picture 1" descr="C:\Documents and Settings\Admin\Pulpit\BIURO sprawy różne\Małe projekty wnioski o płatność\wniosek o płatność OSP Bledzianów\I poprawki 19.12.2011\zdjęcia OSP Bledzianów\a 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7" y="1196752"/>
            <a:ext cx="4752528" cy="3564192"/>
          </a:xfrm>
          <a:prstGeom prst="rect">
            <a:avLst/>
          </a:prstGeom>
          <a:noFill/>
        </p:spPr>
      </p:pic>
      <p:pic>
        <p:nvPicPr>
          <p:cNvPr id="13314" name="Picture 2" descr="C:\Documents and Settings\Admin\Pulpit\zdjecia\realizacja Małych Projektów zdjecia\zdjęcia OSP Bledzianów\a 017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64200" y="3356992"/>
            <a:ext cx="4012256" cy="3040757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1115616" y="49411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13 724,84 zł</a:t>
            </a:r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782052" y="1196752"/>
            <a:ext cx="1582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 Beneficjent: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868144" y="1916832"/>
            <a:ext cx="1616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904656" y="22048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ZAKUP WYPOSAŻENIA PLACU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ZABAW W MIEJSCOWOŚCI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BLEDZIANÓW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868144" y="141277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Ochotnicza Straż Pożarna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w Bledzianowie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187624" y="5877272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9 607,38 zł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1907704" y="2276872"/>
            <a:ext cx="64087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 pitchFamily="34" charset="0"/>
                <a:cs typeface="Arial" pitchFamily="34" charset="0"/>
              </a:rPr>
              <a:t>Przykłady zrealizowanych projektów  </a:t>
            </a:r>
          </a:p>
          <a:p>
            <a:pPr algn="ctr"/>
            <a:endParaRPr lang="pl-PL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„Tworzenie i rozwój mikroprzedsiębiorstw”</a:t>
            </a:r>
          </a:p>
          <a:p>
            <a:pPr algn="ctr"/>
            <a:endParaRPr lang="pl-PL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„Różnicowanie w kierunku działalności nierolniczej”</a:t>
            </a:r>
            <a:endParaRPr lang="pl-PL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/>
          <p:cNvSpPr/>
          <p:nvPr/>
        </p:nvSpPr>
        <p:spPr>
          <a:xfrm>
            <a:off x="1115616" y="49411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122 000,00  zł</a:t>
            </a:r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782052" y="1196752"/>
            <a:ext cx="1582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 Beneficjent: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868144" y="1916832"/>
            <a:ext cx="1616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904656" y="220486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Agroturystyka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868144" y="141277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Alina Urbańska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1187624" y="5877272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50 000,00 zł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Documents and Settings\Admin\Pulpit\prezentacja OLGD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068960"/>
            <a:ext cx="4806619" cy="3604964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Pulpit\prezentacja OLGD\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39" y="1340768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/>
          <p:cNvSpPr/>
          <p:nvPr/>
        </p:nvSpPr>
        <p:spPr>
          <a:xfrm>
            <a:off x="1115616" y="49411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73 100,00 zł</a:t>
            </a:r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782052" y="1196752"/>
            <a:ext cx="1582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 Beneficjent: </a:t>
            </a:r>
          </a:p>
          <a:p>
            <a:endParaRPr lang="pl-PL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868144" y="1916832"/>
            <a:ext cx="1616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</a:t>
            </a:r>
          </a:p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904656" y="220486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Uruchomienie nowego salonu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fryzjersko-kosmetycznego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868144" y="150627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Beata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Semberecka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187624" y="5877272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29 959,00 zł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Documents and Settings\Admin\Pulpit\prezentacja OLGD\Beata Semberecka\DSC017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268760"/>
            <a:ext cx="4248472" cy="3186354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Pulpit\prezentacja OLGD\Beata Semberecka\DSC017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3014954"/>
            <a:ext cx="4680520" cy="3510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Mapa SOLGD now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700808"/>
            <a:ext cx="7383012" cy="453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195736" y="3060249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Arial" pitchFamily="34" charset="0"/>
                <a:cs typeface="Arial" pitchFamily="34" charset="0"/>
              </a:rPr>
              <a:t>Działania promocyjne OLGD</a:t>
            </a:r>
            <a:endParaRPr lang="pl-PL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259632" y="1495237"/>
            <a:ext cx="734169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600" b="1" u="none" strike="noStrike" cap="none" normalizeH="0" baseline="0" dirty="0" smtClean="0">
                <a:ln>
                  <a:noFill/>
                </a:ln>
                <a:solidFill>
                  <a:srgbClr val="729C14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Ogólnopolski Festiwal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600" b="1" u="none" strike="noStrike" cap="none" normalizeH="0" baseline="0" dirty="0" smtClean="0">
                <a:ln>
                  <a:noFill/>
                </a:ln>
                <a:solidFill>
                  <a:srgbClr val="729C14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Pasztetników i Potraw z Gęsi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/>
            <a:r>
              <a:rPr lang="pl-PL" sz="16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pod patronatem </a:t>
            </a:r>
            <a:r>
              <a:rPr lang="pl-PL" sz="1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Ministra Rolnictwa i Rozwoju Wsi</a:t>
            </a:r>
          </a:p>
          <a:p>
            <a:pPr algn="ctr"/>
            <a:r>
              <a:rPr lang="pl-PL" sz="1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Marszałka Województwa Wielkopolskiego i Prezesa Agencji Rynku Rolnego</a:t>
            </a:r>
            <a:endParaRPr lang="pl-PL" sz="1600" b="1" i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Documents and Settings\Admin\Pulpit\BIURO sprawy różne\logo wszystkie\LOGO Ogólnopolskiego Festiwalu Pasztetników i Potraw z Gęs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4771" y="4077072"/>
            <a:ext cx="3119437" cy="2681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292" name="Picture 4" descr="C:\Documents and Settings\Admin\Pulpit\BIURO sprawy różne\FESTIWAL zdjęcia z kolejnych festiwali\I Festiwal-zdjęcia\I festiwal na www\IMG_35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2276872"/>
            <a:ext cx="5832648" cy="4374486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1691680" y="1268760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Ogólnopolski Festiwal Pasztetników</a:t>
            </a:r>
            <a:br>
              <a:rPr lang="pl-PL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</a:b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Pod Patronatem Marszałka Województwa Wielkopolskiego</a:t>
            </a:r>
            <a:br>
              <a:rPr lang="pl-PL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</a:b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23-24 września 2006 r.</a:t>
            </a:r>
            <a:endParaRPr lang="pl-PL" i="1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7586" name="Picture 2" descr="C:\Documents and Settings\Admin\Pulpit\BIURO sprawy różne\FESTIWAL zdjęcia z kolejnych festiwali\I Festiwal-zdjęcia\I festiwal na www\P92333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1772816"/>
            <a:ext cx="5976664" cy="4482498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6444208" y="63813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Arial" pitchFamily="34" charset="0"/>
                <a:cs typeface="Arial" pitchFamily="34" charset="0"/>
              </a:rPr>
              <a:t>praca kapituły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4" descr="P92434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26493" y="1857375"/>
            <a:ext cx="5857875" cy="439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6444208" y="63813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Arial" pitchFamily="34" charset="0"/>
                <a:cs typeface="Arial" pitchFamily="34" charset="0"/>
              </a:rPr>
              <a:t>stoiska regionalne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4" descr="tort"/>
          <p:cNvPicPr>
            <a:picLocks noChangeAspect="1" noChangeArrowheads="1"/>
          </p:cNvPicPr>
          <p:nvPr/>
        </p:nvPicPr>
        <p:blipFill>
          <a:blip r:embed="rId6" cstate="print"/>
          <a:srcRect t="10701" b="3578"/>
          <a:stretch>
            <a:fillRect/>
          </a:stretch>
        </p:blipFill>
        <p:spPr bwMode="auto">
          <a:xfrm>
            <a:off x="2643188" y="1484785"/>
            <a:ext cx="4277762" cy="4890616"/>
          </a:xfrm>
          <a:prstGeom prst="rect">
            <a:avLst/>
          </a:prstGeom>
          <a:noFill/>
          <a:ln w="50800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331640" y="1340768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 Ogólnopolski Festiwal Pasztetników</a:t>
            </a:r>
            <a:b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 Festiwal Produktów Lokalnych 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pod patronatem Marszałka Województwa Wielkopolskiego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22-23 września 2007 roku</a:t>
            </a:r>
            <a:endParaRPr lang="pl-PL" i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" descr="DSC16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0285" y="2730927"/>
            <a:ext cx="5012035" cy="3578393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4788024" y="6396335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konkurs na najlepszy pasztet Wielkopolski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4" descr="ESQ_2028"/>
          <p:cNvPicPr>
            <a:picLocks noChangeAspect="1" noChangeArrowheads="1"/>
          </p:cNvPicPr>
          <p:nvPr/>
        </p:nvPicPr>
        <p:blipFill>
          <a:blip r:embed="rId6" cstate="print"/>
          <a:srcRect l="1907" r="3857"/>
          <a:stretch>
            <a:fillRect/>
          </a:stretch>
        </p:blipFill>
        <p:spPr bwMode="auto">
          <a:xfrm>
            <a:off x="2009949" y="1731129"/>
            <a:ext cx="5298355" cy="4218151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6372200" y="6165304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charset="0"/>
                <a:cs typeface="Arial" charset="0"/>
              </a:rPr>
              <a:t>oraz na potrawy z gęsi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5" descr="koncert"/>
          <p:cNvPicPr>
            <a:picLocks noChangeAspect="1" noChangeArrowheads="1"/>
          </p:cNvPicPr>
          <p:nvPr/>
        </p:nvPicPr>
        <p:blipFill>
          <a:blip r:embed="rId6" cstate="print"/>
          <a:srcRect l="7216" t="7198"/>
          <a:stretch>
            <a:fillRect/>
          </a:stretch>
        </p:blipFill>
        <p:spPr bwMode="auto">
          <a:xfrm>
            <a:off x="1714500" y="1628800"/>
            <a:ext cx="6241876" cy="468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5292080" y="6381328"/>
            <a:ext cx="3659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koncert zespołu Golec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uOrkiestra</a:t>
            </a:r>
            <a:r>
              <a:rPr lang="pl-PL" dirty="0">
                <a:latin typeface="Arial" pitchFamily="34" charset="0"/>
                <a:cs typeface="Arial" pitchFamily="34" charset="0"/>
              </a:rPr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5" descr="tłumy"/>
          <p:cNvPicPr>
            <a:picLocks noChangeAspect="1" noChangeArrowheads="1"/>
          </p:cNvPicPr>
          <p:nvPr/>
        </p:nvPicPr>
        <p:blipFill>
          <a:blip r:embed="rId6" cstate="print"/>
          <a:srcRect l="2296" t="2306" r="2763"/>
          <a:stretch>
            <a:fillRect/>
          </a:stretch>
        </p:blipFill>
        <p:spPr bwMode="auto">
          <a:xfrm>
            <a:off x="1714500" y="1700808"/>
            <a:ext cx="6536546" cy="450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5984161" y="6309320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na który przybyły tłumy </a:t>
            </a:r>
            <a:r>
              <a:rPr lang="pl-PL" dirty="0" smtClean="0">
                <a:cs typeface="Arial" charset="0"/>
              </a:rPr>
              <a:t>fanów</a:t>
            </a:r>
            <a:endParaRPr lang="pl-PL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map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5332" y="1269033"/>
            <a:ext cx="510698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1331640" y="4293096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3025" indent="-1343025" algn="just"/>
            <a:r>
              <a:rPr lang="pl-PL" dirty="0" smtClean="0">
                <a:latin typeface="Calibri" pitchFamily="34" charset="0"/>
                <a:cs typeface="Times New Roman" pitchFamily="18" charset="0"/>
              </a:rPr>
              <a:t>od północy - </a:t>
            </a:r>
            <a:r>
              <a:rPr lang="pl-PL" b="1" dirty="0" smtClean="0">
                <a:latin typeface="Calibri" pitchFamily="34" charset="0"/>
                <a:cs typeface="Times New Roman" pitchFamily="18" charset="0"/>
              </a:rPr>
              <a:t>Gmina Sośnie, Gmina Przygodzice i Gmina Sieroszewice (należące do powiatu ostrowskiego), </a:t>
            </a:r>
            <a:r>
              <a:rPr lang="pl-PL" b="1" dirty="0" err="1" smtClean="0">
                <a:latin typeface="Calibri" pitchFamily="34" charset="0"/>
                <a:cs typeface="Times New Roman" pitchFamily="18" charset="0"/>
              </a:rPr>
              <a:t>gmina</a:t>
            </a:r>
            <a:r>
              <a:rPr lang="pl-PL" b="1" dirty="0" smtClean="0">
                <a:latin typeface="Calibri" pitchFamily="34" charset="0"/>
                <a:cs typeface="Times New Roman" pitchFamily="18" charset="0"/>
              </a:rPr>
              <a:t> Brzeziny (należąca do powiatu kaliskiego)</a:t>
            </a:r>
            <a:endParaRPr lang="pl-PL" b="1" dirty="0" smtClean="0">
              <a:latin typeface="Calibri" pitchFamily="34" charset="0"/>
            </a:endParaRPr>
          </a:p>
          <a:p>
            <a:pPr marL="1343025" indent="-1343025" algn="just" eaLnBrk="0" hangingPunct="0"/>
            <a:r>
              <a:rPr lang="pl-PL" dirty="0" smtClean="0">
                <a:latin typeface="Calibri" pitchFamily="34" charset="0"/>
                <a:cs typeface="Times New Roman" pitchFamily="18" charset="0"/>
              </a:rPr>
              <a:t>od wschodu - </a:t>
            </a:r>
            <a:r>
              <a:rPr lang="pl-PL" b="1" dirty="0" smtClean="0">
                <a:latin typeface="Calibri" pitchFamily="34" charset="0"/>
                <a:cs typeface="Times New Roman" pitchFamily="18" charset="0"/>
              </a:rPr>
              <a:t>Gmina Brąszewice, Gmina Klonowa, Gmina Galewice, Miasto                 i Gmina</a:t>
            </a:r>
            <a:r>
              <a:rPr lang="pl-PL" b="1" dirty="0" smtClean="0">
                <a:latin typeface="Calibri" pitchFamily="34" charset="0"/>
              </a:rPr>
              <a:t> </a:t>
            </a:r>
            <a:r>
              <a:rPr lang="pl-PL" b="1" dirty="0" smtClean="0">
                <a:latin typeface="Calibri" pitchFamily="34" charset="0"/>
                <a:cs typeface="Times New Roman" pitchFamily="18" charset="0"/>
              </a:rPr>
              <a:t>Wieruszów (należące do województwa łódzkiego), </a:t>
            </a:r>
            <a:endParaRPr lang="pl-PL" b="1" dirty="0" smtClean="0">
              <a:latin typeface="Calibri" pitchFamily="34" charset="0"/>
            </a:endParaRPr>
          </a:p>
          <a:p>
            <a:pPr marL="1343025" indent="-1343025" algn="just" eaLnBrk="0" hangingPunct="0"/>
            <a:r>
              <a:rPr lang="pl-PL" dirty="0" smtClean="0">
                <a:latin typeface="Calibri" pitchFamily="34" charset="0"/>
                <a:cs typeface="Times New Roman" pitchFamily="18" charset="0"/>
              </a:rPr>
              <a:t>od południa - </a:t>
            </a:r>
            <a:r>
              <a:rPr lang="pl-PL" b="1" dirty="0" smtClean="0">
                <a:latin typeface="Calibri" pitchFamily="34" charset="0"/>
                <a:cs typeface="Times New Roman" pitchFamily="18" charset="0"/>
              </a:rPr>
              <a:t>Miasto i Gmina Kępno, </a:t>
            </a:r>
            <a:endParaRPr lang="pl-PL" b="1" dirty="0" smtClean="0">
              <a:latin typeface="Calibri" pitchFamily="34" charset="0"/>
            </a:endParaRPr>
          </a:p>
          <a:p>
            <a:pPr marL="1343025" indent="-1343025" algn="just" eaLnBrk="0" hangingPunct="0"/>
            <a:r>
              <a:rPr lang="pl-PL" dirty="0" smtClean="0">
                <a:latin typeface="Calibri" pitchFamily="34" charset="0"/>
                <a:cs typeface="Times New Roman" pitchFamily="18" charset="0"/>
              </a:rPr>
              <a:t>od zachodu - </a:t>
            </a:r>
            <a:r>
              <a:rPr lang="pl-PL" b="1" dirty="0" smtClean="0">
                <a:latin typeface="Calibri" pitchFamily="34" charset="0"/>
                <a:cs typeface="Times New Roman" pitchFamily="18" charset="0"/>
              </a:rPr>
              <a:t>Gmina Syców , Powiat oleśnicki, województwo dolnośląskie</a:t>
            </a:r>
            <a:endParaRPr lang="pl-PL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483768" y="1412777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Arial" pitchFamily="34" charset="0"/>
                <a:cs typeface="Arial" pitchFamily="34" charset="0"/>
              </a:rPr>
              <a:t>Dokonano próby pobicia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rekordu Guinnessa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na 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największy tort pasztetowy na świecie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rostokąt 10"/>
          <p:cNvSpPr>
            <a:spLocks noChangeArrowheads="1"/>
          </p:cNvSpPr>
          <p:nvPr/>
        </p:nvSpPr>
        <p:spPr bwMode="auto">
          <a:xfrm>
            <a:off x="2592288" y="2286000"/>
            <a:ext cx="4572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dirty="0">
                <a:latin typeface="Arial" pitchFamily="34" charset="0"/>
                <a:cs typeface="Arial" pitchFamily="34" charset="0"/>
              </a:rPr>
              <a:t>Wymiary: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	Długość- 619,5 cm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	Szerokość -122,0 cm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	Wysokość - 7,9 cm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	Waga - 426 kg</a:t>
            </a:r>
          </a:p>
          <a:p>
            <a:endParaRPr lang="pl-PL" sz="800" dirty="0">
              <a:latin typeface="Arial" pitchFamily="34" charset="0"/>
              <a:cs typeface="Arial" pitchFamily="34" charset="0"/>
            </a:endParaRPr>
          </a:p>
          <a:p>
            <a:r>
              <a:rPr lang="pl-PL" sz="2000" dirty="0">
                <a:latin typeface="Arial" pitchFamily="34" charset="0"/>
                <a:cs typeface="Arial" pitchFamily="34" charset="0"/>
              </a:rPr>
              <a:t>Składniki :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	30 chlebów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	180 kg pasztetu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	30 kg borówki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	40 kg masła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10 l wódki  żołądkowej gorzkiej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6" descr="zainteresowani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1700808"/>
            <a:ext cx="7034600" cy="4712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4" descr="ESQ_22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8250" y="1628800"/>
            <a:ext cx="6534150" cy="4376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rostokąt 10"/>
          <p:cNvSpPr/>
          <p:nvPr/>
        </p:nvSpPr>
        <p:spPr>
          <a:xfrm>
            <a:off x="4211960" y="6211669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komisyjny pomiar wielkości tortu pasztetowego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6" descr="tort rozdzielo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8884" y="1628800"/>
            <a:ext cx="6498902" cy="435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6153849" y="630932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i jego publiczna degustacja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7" descr="ESQ_168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82179" y="1916832"/>
            <a:ext cx="6018213" cy="40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4" descr="ESQ_1711"/>
          <p:cNvPicPr>
            <a:picLocks noChangeAspect="1" noChangeArrowheads="1"/>
          </p:cNvPicPr>
          <p:nvPr/>
        </p:nvPicPr>
        <p:blipFill>
          <a:blip r:embed="rId6" cstate="print"/>
          <a:srcRect t="15396"/>
          <a:stretch>
            <a:fillRect/>
          </a:stretch>
        </p:blipFill>
        <p:spPr bwMode="auto">
          <a:xfrm>
            <a:off x="1853902" y="1857375"/>
            <a:ext cx="5886450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763688" y="1340768"/>
            <a:ext cx="6408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III Ogólnopolski Festiwal Pasztetników i Potraw z Gęsi</a:t>
            </a:r>
            <a:b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26-28 września 2008 r.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Patronat honorowy Ministerstwa Rolnictwa i Rozwoju Wsi                oraz Marszałka Województwa Wielkopolskiego 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50 – lecie ZS nr 3</a:t>
            </a:r>
            <a:endParaRPr lang="pl-PL" i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az 11" descr="IMG_000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2852936"/>
            <a:ext cx="5152058" cy="386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11" descr="P104079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4485" y="1785938"/>
            <a:ext cx="585787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3727450" y="6309320"/>
            <a:ext cx="5416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g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otowanie </a:t>
            </a:r>
            <a:r>
              <a:rPr lang="pl-PL" dirty="0">
                <a:latin typeface="Arial" pitchFamily="34" charset="0"/>
                <a:cs typeface="Arial" pitchFamily="34" charset="0"/>
              </a:rPr>
              <a:t>na ekranie z dr Grzegorzem Russakiem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12" descr="IMG_052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50" y="1772816"/>
            <a:ext cx="5596086" cy="41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3275856" y="6237312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>
                <a:cs typeface="Arial" charset="0"/>
              </a:rPr>
              <a:t>Konkurs na najlepszy pasztet Wielkopolski i potrawę z Gęsi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11" descr="IMG_053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521" y="1429891"/>
            <a:ext cx="6314879" cy="47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1403648" y="1484784"/>
            <a:ext cx="691276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Budżet LSR  </a:t>
            </a:r>
            <a:r>
              <a:rPr lang="pl-PL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(wraz z dodatkowym środkami)</a:t>
            </a:r>
            <a:endParaRPr lang="pl-PL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Razem Oś 4 Leader                                                  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10 603 908 zł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w tym: </a:t>
            </a:r>
          </a:p>
          <a:p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Wdrażanie LSR                                                         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8 736 036  zł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w tym: </a:t>
            </a:r>
          </a:p>
          <a:p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„Odnowa i rozwój wsi”                                                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5 400 000 zł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„ Małe projekty”                                                          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1 636 036 zł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„ Tworzenie i rozwój mikroprzedsiębiorstw”                  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850 000 zł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„Różnicowanie w kierunku działalności nierolniczej”    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850 000 zł</a:t>
            </a:r>
          </a:p>
          <a:p>
            <a:endParaRPr lang="pl-PL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Wdrażanie projektów współpracy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163 863 zł</a:t>
            </a:r>
          </a:p>
          <a:p>
            <a:endParaRPr lang="pl-PL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Funkcjonowanie LGD                                                 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1 332 586 zł         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Nabywanie umiejętności i aktywizacja                          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371 423 zł</a:t>
            </a:r>
          </a:p>
          <a:p>
            <a:endParaRPr lang="pl-PL" dirty="0" smtClean="0"/>
          </a:p>
          <a:p>
            <a:pPr algn="ctr"/>
            <a:endParaRPr lang="pl-PL" dirty="0" smtClean="0"/>
          </a:p>
          <a:p>
            <a:pPr algn="ctr"/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286000" y="1412776"/>
            <a:ext cx="6030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IV Ogólnopolski Festiwal Pasztetników i Potraw z Gęsi</a:t>
            </a:r>
            <a:br>
              <a:rPr lang="pl-PL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</a:b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26-27 września 2009 r.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Patronat honorowy Ministerstwa Rolnictwa i Rozwoju Wsi    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   oraz Marszałka Województwa Wielkopolskiego </a:t>
            </a:r>
            <a:endParaRPr lang="pl-PL" i="1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11" name="Obraz 10" descr="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5985" y="2631777"/>
            <a:ext cx="5286375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Obraz 10" descr="DSC0907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0753" y="1556792"/>
            <a:ext cx="6447631" cy="483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286000" y="1412776"/>
            <a:ext cx="5742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V Ogólnopolski Festiwal Pasztetników i Potraw z Gęsi</a:t>
            </a:r>
            <a:b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</a:b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18-19 września 2010 r.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Patronat honorowy Ministerstwa Rolnictwa i Rozwoju Wsi        oraz Marszałka Województwa Wielkopolskiego </a:t>
            </a:r>
            <a:endParaRPr lang="pl-PL" i="1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" name="Obraz 13" descr="DSC_004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2924944"/>
            <a:ext cx="5544616" cy="368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11" descr="DSC_010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1700808"/>
            <a:ext cx="629090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Obraz 12" descr="DSC_007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5153" y="3536081"/>
            <a:ext cx="449897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5796136" y="5373216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konkurs na najlepszą nalewkę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10" descr="DSC_008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9009" y="1268413"/>
            <a:ext cx="3902404" cy="259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10" descr="DSC_011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5125" y="1700808"/>
            <a:ext cx="6517657" cy="432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331640" y="1340768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Wieczór autorski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Hanny Szymanderskiej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az 11" descr="IMG_114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268760"/>
            <a:ext cx="4127941" cy="30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2" descr="IMG_114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3429595"/>
            <a:ext cx="4128234" cy="309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5580112" y="5517232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Wieczór autorski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Romany Chojnackiej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9" descr="DSC_031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7412" y="1484313"/>
            <a:ext cx="683101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286000" y="1340768"/>
            <a:ext cx="5886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VI Ogólnopolski Festiwal Pasztetników i Potraw z Gęsi</a:t>
            </a:r>
            <a:b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</a:b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10-11 września 2010 r.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Patronat honorowy Ministra Rolnictwa i Rozwoju Wsi, Marszałka Województwa Wielkopolskiego  oraz  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Prezesa Agencji Rynku Rolnego </a:t>
            </a:r>
            <a:endParaRPr lang="pl-PL" i="1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" name="Obraz 10" descr="DAR_000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2852936"/>
            <a:ext cx="5376449" cy="359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9" descr="DAR_009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79" y="1556792"/>
            <a:ext cx="677591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1714480" y="1214422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 pitchFamily="34" charset="0"/>
                <a:cs typeface="Arial" pitchFamily="34" charset="0"/>
              </a:rPr>
              <a:t>PROW 2007-2013 </a:t>
            </a:r>
          </a:p>
          <a:p>
            <a:pPr algn="ctr"/>
            <a:r>
              <a:rPr lang="pl-PL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Oś IV Leader  - podsumowanie</a:t>
            </a:r>
          </a:p>
          <a:p>
            <a:pPr algn="ctr"/>
            <a:endParaRPr lang="pl-PL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214414" y="2571744"/>
            <a:ext cx="77153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Ilość wniosków przyjętych                                                  </a:t>
            </a:r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419</a:t>
            </a:r>
            <a:endParaRPr lang="pl-PL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pl-PL" sz="2400" i="1" dirty="0" smtClean="0">
                <a:latin typeface="Calibri" pitchFamily="34" charset="0"/>
              </a:rPr>
              <a:t>Łączna kwota wniosków przyjętych                 16 640 822,31 zł</a:t>
            </a:r>
          </a:p>
          <a:p>
            <a:endParaRPr lang="pl-PL" sz="2400" b="1" dirty="0" smtClean="0">
              <a:latin typeface="Calibri" pitchFamily="34" charset="0"/>
            </a:endParaRPr>
          </a:p>
          <a:p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Ilość wniosków dofinansowanych                                      </a:t>
            </a:r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247</a:t>
            </a:r>
            <a:endParaRPr lang="pl-PL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pl-PL" sz="2400" i="1" dirty="0" smtClean="0">
                <a:latin typeface="Calibri" pitchFamily="34" charset="0"/>
              </a:rPr>
              <a:t>Łączna kwota wniosków dofinansowanych    10 755 639,69 zł</a:t>
            </a:r>
          </a:p>
          <a:p>
            <a:endParaRPr lang="pl-PL" sz="2400" b="1" dirty="0" smtClean="0">
              <a:latin typeface="Calibri" pitchFamily="34" charset="0"/>
            </a:endParaRPr>
          </a:p>
          <a:p>
            <a:endParaRPr lang="pl-PL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Ilość wniosków odrzuconych                                               </a:t>
            </a:r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172</a:t>
            </a:r>
            <a:endParaRPr lang="pl-PL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9" descr="DAR_011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2978" y="1484313"/>
            <a:ext cx="7129462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13" descr="DAR_045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1556792"/>
            <a:ext cx="6552406" cy="438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5508104" y="61653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Stoiska KGW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10" descr="DAR_045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060848"/>
            <a:ext cx="5914015" cy="39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475656" y="1340768"/>
            <a:ext cx="7272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” WIELKOPOLSKIE SMAKI” – WARSZTATY I ZAWODY KULINARNE DLA  DZIECI </a:t>
            </a:r>
          </a:p>
          <a:p>
            <a:pPr algn="ctr"/>
            <a:r>
              <a:rPr lang="pl-PL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PODCZAS VI OGÓLNOPOLSKIEGO FESTIWALU PASZTETNIKÓW I POTRAW Z GĘSI  W OSTRZESZOWIE</a:t>
            </a:r>
            <a:endParaRPr lang="pl-PL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" name="Obraz 13" descr="DAR_057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2275879"/>
            <a:ext cx="43021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4" descr="DAR_057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717032"/>
            <a:ext cx="430371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5" descr="WIELKOPOLSKIE SMAKI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5517232"/>
            <a:ext cx="2520404" cy="103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547664" y="1268760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VII Ogólnopolski Festiwal Pasztetników i Potraw z Gęsi</a:t>
            </a:r>
            <a:b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</a:b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22-23 września 2012 r.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Patronat honorowy Ministra Rolnictwa i Rozwoju Wsi, 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Marszałka Województwa Wielkopolskiego   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oraz  </a:t>
            </a:r>
          </a:p>
          <a:p>
            <a:pPr algn="ctr"/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Prezesa Agencji Rynku Rolnego </a:t>
            </a: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3" descr="C:\Documents and Settings\Admin\Pulpit\zdjecia\VII Ogólnopolski Festiwal Pasztetników Festiwal fot. Wrzalski\PASZTETY SOBOTA\DAR_2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197497"/>
            <a:ext cx="5184775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2" descr="C:\Documents and Settings\Admin\Pulpit\zdjecia\VII Ogólnopolski Festiwal Pasztetników Festiwal fot. Wrzalski\PASZTETY SOBOTA\DAR_22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1772816"/>
            <a:ext cx="6408712" cy="429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2" descr="C:\Documents and Settings\Admin\Pulpit\zdjecia\VII Ogólnopolski Festiwal Pasztetników Festiwal fot. Wrzalski\pasztety niedziela\DAR_26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1412776"/>
            <a:ext cx="6989543" cy="468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Documents and Settings\Admin\Pulpit\zdjecia\VII Ogólnopolski Festiwal Pasztetników Festiwal fot. Wrzalski\pasztety niedziela\DAR_2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1772816"/>
            <a:ext cx="6480720" cy="433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4860032" y="6309320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Otwarcie Alei Gwiazd Sztuki Kulinarnej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3" descr="C:\Documents and Settings\Admin\Pulpit\zdjecia\VII Ogólnopolski Festiwal Pasztetników Festiwal fot. Wrzalski\pasztety niedziela\DAR_28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556792"/>
            <a:ext cx="6723354" cy="450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5580112" y="63093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potyczki kulinarne na scenie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2" descr="C:\Documents and Settings\Admin\Pulpit\zdjecia\VII Ogólnopolski Festiwal Pasztetników Festiwal fot. Wrzalski\pasztety niedziela\DAR_29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417" y="1252538"/>
            <a:ext cx="5184775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Documents and Settings\Admin\Pulpit\zdjecia\VII Ogólnopolski Festiwal Pasztetników Festiwal fot. Wrzalski\pasztety niedziela\DAR_28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60713" y="3382665"/>
            <a:ext cx="48037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2195736" y="2564904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 pitchFamily="34" charset="0"/>
                <a:cs typeface="Arial" pitchFamily="34" charset="0"/>
              </a:rPr>
              <a:t>Przykłady zrealizowanych projektów  </a:t>
            </a:r>
          </a:p>
          <a:p>
            <a:pPr algn="ctr"/>
            <a:endParaRPr lang="pl-PL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„Odnowa i rozwój wsi”</a:t>
            </a:r>
            <a:endParaRPr lang="pl-PL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3" descr="C:\Documents and Settings\Admin\Pulpit\zdjecia\VII Ogólnopolski Festiwal Pasztetników Festiwal fot. Wrzalski\pasztety niedziela\DAR_30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6463" y="1844675"/>
            <a:ext cx="45180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Admin\Pulpit\zdjecia\VII Ogólnopolski Festiwal Pasztetników Festiwal fot. Wrzalski\pasztety niedziela\DAR_30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8994" y="1412429"/>
            <a:ext cx="3084974" cy="460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5004048" y="59492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konkurs na najładniej przebraną gęś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142976" y="928670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i="1" dirty="0" smtClean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VIII Ogólnopolski Festiwal Pasztetników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 Potraw z Gęsi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i="1" dirty="0" smtClean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2" name="Picture 2" descr="D:\Documents and Settings\HP\Pulpit\zdjecia\VIII Ogólnopolski Festiwal Pasztteników 2013 zdjęcia\dla naszych stron\_DAR44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2143116"/>
            <a:ext cx="2857520" cy="4268196"/>
          </a:xfrm>
          <a:prstGeom prst="rect">
            <a:avLst/>
          </a:prstGeom>
          <a:noFill/>
        </p:spPr>
      </p:pic>
      <p:pic>
        <p:nvPicPr>
          <p:cNvPr id="1027" name="Picture 3" descr="D:\Documents and Settings\HP\Pulpit\zdjecia\VIII Ogólnopolski Festiwal Pasztteników 2013 zdjęcia\dla naszych stron\_DAR50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2488589"/>
            <a:ext cx="4214842" cy="3039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142976" y="928670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i="1" dirty="0" smtClean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VIII Ogólnopolski Festiwal Pasztetników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 Potraw z Gęsi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i="1" dirty="0" smtClean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D:\Documents and Settings\HP\Pulpit\zdjecia\VIII Ogólnopolski Festiwal Pasztteników 2013 zdjęcia\dla naszych stron\_DAR52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1285860"/>
            <a:ext cx="7670814" cy="2843269"/>
          </a:xfrm>
          <a:prstGeom prst="rect">
            <a:avLst/>
          </a:prstGeom>
          <a:noFill/>
        </p:spPr>
      </p:pic>
      <p:pic>
        <p:nvPicPr>
          <p:cNvPr id="2051" name="Picture 3" descr="D:\Documents and Settings\HP\Pulpit\zdjecia\VIII Ogólnopolski Festiwal Pasztteników 2013 zdjęcia\dla naszych stron\_DAR52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4367048"/>
            <a:ext cx="3400586" cy="2276662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5857884" y="4786322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Calibri" pitchFamily="34" charset="0"/>
              </a:rPr>
              <a:t>Ostrzeszowska KULINARIADA prowadzona przez Karola Strasburgera</a:t>
            </a:r>
            <a:endParaRPr lang="pl-PL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142976" y="928670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i="1" dirty="0" smtClean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IX Ogólnopolski Festiwal Pasztetników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 Potraw z Gęsi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i="1" dirty="0" smtClean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D:\Documents and Settings\HP\Pulpit\zdjecia\IX Ogólnopolski Festiwal Pasztetników i Potarw z Gesi zdjecia\foto IX festiwl JUlian\Julian Redondo Bueno- www.redondobueno.com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2071678"/>
            <a:ext cx="3868588" cy="2578113"/>
          </a:xfrm>
          <a:prstGeom prst="rect">
            <a:avLst/>
          </a:prstGeom>
          <a:noFill/>
        </p:spPr>
      </p:pic>
      <p:pic>
        <p:nvPicPr>
          <p:cNvPr id="3075" name="Picture 3" descr="D:\Documents and Settings\HP\Pulpit\zdjecia\IX Ogólnopolski Festiwal Pasztetników i Potarw z Gesi zdjecia\foto IX festiwl JUlian\Julian Redondo Bueno- www.redondobueno.com-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786190"/>
            <a:ext cx="3975785" cy="2649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2" name="Picture 2" descr="D:\Documents and Settings\HP\Pulpit\zdjecia\IX Ogólnopolski Festiwal Pasztetników i Potarw z Gesi zdjecia\foto reportaż IX festiwal Kamil Cichoń\pasz (3 of 1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1357298"/>
            <a:ext cx="4572000" cy="3035300"/>
          </a:xfrm>
          <a:prstGeom prst="rect">
            <a:avLst/>
          </a:prstGeom>
          <a:noFill/>
        </p:spPr>
      </p:pic>
      <p:pic>
        <p:nvPicPr>
          <p:cNvPr id="5123" name="Picture 3" descr="D:\Documents and Settings\HP\Pulpit\zdjecia\IX Ogólnopolski Festiwal Pasztetników i Potarw z Gesi zdjecia\foto reportaż IX festiwal Kamil Cichoń\pasz (11 of 17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3571876"/>
            <a:ext cx="45720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857356" y="1857364"/>
            <a:ext cx="6624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latin typeface="Arial" pitchFamily="34" charset="0"/>
                <a:cs typeface="Arial" pitchFamily="34" charset="0"/>
              </a:rPr>
              <a:t>Zapraszamy na X Jubileuszowy Ogólnopolski Festiwal Pasztetników             i Potraw z Gęsi w dniach </a:t>
            </a:r>
          </a:p>
          <a:p>
            <a:pPr algn="ctr"/>
            <a:r>
              <a:rPr lang="pl-PL" sz="2800" b="1" dirty="0" smtClean="0">
                <a:latin typeface="Arial" pitchFamily="34" charset="0"/>
                <a:cs typeface="Arial" pitchFamily="34" charset="0"/>
              </a:rPr>
              <a:t>26-28 </a:t>
            </a:r>
            <a:r>
              <a:rPr lang="pl-PL" sz="2800" b="1" dirty="0" smtClean="0">
                <a:latin typeface="Arial" pitchFamily="34" charset="0"/>
                <a:cs typeface="Arial" pitchFamily="34" charset="0"/>
              </a:rPr>
              <a:t>czerwca 2015</a:t>
            </a:r>
          </a:p>
          <a:p>
            <a:pPr algn="ctr"/>
            <a:endParaRPr lang="pl-PL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Documents and Settings\HP\Pulpit\X Ogólnopolski Festiwal Pasztetników i Potraw z Gęsi\logo_festiwalu_pasztetnikow-corel11._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3714752"/>
            <a:ext cx="2500330" cy="2496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907704" y="2492896"/>
            <a:ext cx="6624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latin typeface="Arial" pitchFamily="34" charset="0"/>
                <a:cs typeface="Arial" pitchFamily="34" charset="0"/>
              </a:rPr>
              <a:t>Promocja powrotu </a:t>
            </a:r>
            <a:br>
              <a:rPr lang="pl-PL" sz="2800" dirty="0" smtClean="0"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latin typeface="Arial" pitchFamily="34" charset="0"/>
                <a:cs typeface="Arial" pitchFamily="34" charset="0"/>
              </a:rPr>
              <a:t>do przyzagrodowego </a:t>
            </a:r>
            <a:br>
              <a:rPr lang="pl-PL" sz="2800" dirty="0" smtClean="0"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latin typeface="Arial" pitchFamily="34" charset="0"/>
                <a:cs typeface="Arial" pitchFamily="34" charset="0"/>
              </a:rPr>
              <a:t>chowu gęsi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259632" y="1484784"/>
            <a:ext cx="7560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W dniu 15 maja 2012 roku o w siedzibie Stowarzyszenia „Ostrzeszowska Lokalna Grupa Działania”, odbyło się szkolenie dotyczące przyzagrodowej hodowli młodej polskiej gęsi owsianej. Szkolenie zorganizowano z inicjatywy Stowarzyszenia i Państwa Grażyny i Marka </a:t>
            </a:r>
            <a:r>
              <a:rPr lang="pl-PL" dirty="0" err="1" smtClean="0">
                <a:latin typeface="Arial" pitchFamily="34" charset="0"/>
                <a:cs typeface="Arial" pitchFamily="34" charset="0"/>
              </a:rPr>
              <a:t>Sembereckich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. 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W szkoleniu wzięło udział 25 osób. Każda osoba biorąca udział                          w szkoleniu otrzymała 10 piskląt gęsi oraz 10 kg paszy.  Szkolenie                    w zakresie przyzagrodowej hodowli gęsi, poprowadził sponsor piskląt               a zarazem właściciel Reprodukcyjnej Fermy Gęsi Pan Marek Semberecki.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Dorosłe gęsi zaprezentowano w pełnej krasie podczas konkursu                       na najładniej przebraną gęś oraz przygotowano potrawy na konkurs odbywający się w ramach VII Ogólnopolskiego Festiwalu Pasztetników i Potraw z Gęsi.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2" descr="\\192.168.100.10\wymiana plikow\GĄSKI\zdjęcia\DARO 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3624" y="1628329"/>
            <a:ext cx="6754800" cy="432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\\192.168.100.10\wymiana plikow\GĄSKI\zdjęcia\DARO 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1916832"/>
            <a:ext cx="725647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C:\Documents and Settings\Admin\Pulpit\prezentacja OLGD\Grabów Plac Wolności\15.06.2011 Plac Wolności Grabów (4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3888432" cy="2916324"/>
          </a:xfrm>
          <a:prstGeom prst="rect">
            <a:avLst/>
          </a:prstGeom>
          <a:noFill/>
        </p:spPr>
      </p:pic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3635896" y="1196752"/>
            <a:ext cx="4086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20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                   </a:t>
            </a:r>
          </a:p>
          <a:p>
            <a:r>
              <a:rPr lang="pl-PL" sz="20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                     Tytuł projektu: </a:t>
            </a:r>
          </a:p>
          <a:p>
            <a:r>
              <a:rPr lang="pl-PL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635896" y="1268760"/>
            <a:ext cx="5958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                         </a:t>
            </a:r>
          </a:p>
          <a:p>
            <a:endParaRPr lang="pl-PL" dirty="0" smtClean="0"/>
          </a:p>
          <a:p>
            <a:endParaRPr lang="pl-PL" dirty="0" smtClean="0"/>
          </a:p>
        </p:txBody>
      </p:sp>
      <p:sp>
        <p:nvSpPr>
          <p:cNvPr id="10" name="Prostokąt 9"/>
          <p:cNvSpPr/>
          <p:nvPr/>
        </p:nvSpPr>
        <p:spPr>
          <a:xfrm>
            <a:off x="1187624" y="4941168"/>
            <a:ext cx="4067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132 152,80 zł</a:t>
            </a:r>
          </a:p>
          <a:p>
            <a:endParaRPr lang="pl-PL" sz="1600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endParaRPr lang="pl-PL" sz="1600" i="1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259632" y="6021288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85 648,20 zł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076056" y="1196752"/>
            <a:ext cx="49776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Beneficjent: </a:t>
            </a:r>
          </a:p>
          <a:p>
            <a:r>
              <a:rPr lang="pl-PL" sz="1600" b="1" dirty="0" smtClean="0">
                <a:latin typeface="Arial" pitchFamily="34" charset="0"/>
                <a:cs typeface="Arial" pitchFamily="34" charset="0"/>
              </a:rPr>
              <a:t>Miasto i Gmina Grabów nad Prosną</a:t>
            </a:r>
            <a:endParaRPr lang="pl-PL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5148064" y="2204864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dirty="0" smtClean="0">
                <a:solidFill>
                  <a:prstClr val="black"/>
                </a:solidFill>
              </a:rPr>
              <a:t>MODERNIZACJA PLACU WOLNOŚCI </a:t>
            </a:r>
          </a:p>
          <a:p>
            <a:pPr lvl="0"/>
            <a:r>
              <a:rPr lang="pl-PL" dirty="0" smtClean="0">
                <a:solidFill>
                  <a:prstClr val="black"/>
                </a:solidFill>
              </a:rPr>
              <a:t>W GRABOWIE NAD PROSNĄ                        </a:t>
            </a:r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56322" name="Picture 2" descr="C:\Documents and Settings\Admin\Pulpit\prezentacja OLGD\Grabów Plac Wolności\15.06.2011 Plac Wolności Grabów (45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772400" y="-5829300"/>
            <a:ext cx="4528800" cy="3396600"/>
          </a:xfrm>
          <a:prstGeom prst="rect">
            <a:avLst/>
          </a:prstGeom>
          <a:noFill/>
        </p:spPr>
      </p:pic>
      <p:pic>
        <p:nvPicPr>
          <p:cNvPr id="56324" name="Picture 4" descr="C:\Documents and Settings\Admin\Pulpit\prezentacja OLGD\Grabów Plac Wolności\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429000"/>
            <a:ext cx="4248472" cy="3186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2" descr="\\192.168.100.10\wymiana plikow\GĄSKI\zdjęcia\DARO 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2060849"/>
            <a:ext cx="3384376" cy="329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\\192.168.100.10\wymiana plikow\GĄSKI\zdjęcia\DARO 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2132856"/>
            <a:ext cx="4139952" cy="32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3" descr="\\192.168.100.10\wymiana plikow\GĄSKI\zdjęcia\DARO 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4558" y="1716186"/>
            <a:ext cx="7881938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339752" y="1268760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latin typeface="Arial" pitchFamily="34" charset="0"/>
                <a:cs typeface="Arial" pitchFamily="34" charset="0"/>
              </a:rPr>
              <a:t> WSPIERAMY OSTRZESZOWSKIE LIDERKI</a:t>
            </a:r>
            <a:br>
              <a:rPr lang="pl-PL" dirty="0" smtClean="0"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SZKOLE LIDEREK ROZWOJU LOKALNEGO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organizowanej przez KSOW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Documents and Settings\Maria Maj\Pulpit\pulpit\SZKOŁA LIDEREK\notatka na stronę Rokosowo 10-11.08.2012\IMG_20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294522"/>
            <a:ext cx="5832648" cy="4374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11" descr="IMG_001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8446" y="1916831"/>
            <a:ext cx="3131986" cy="417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IMG_001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921" y="1844824"/>
            <a:ext cx="324008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5652120" y="6237312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Arial" pitchFamily="34" charset="0"/>
                <a:cs typeface="Arial" pitchFamily="34" charset="0"/>
              </a:rPr>
              <a:t>nasze wydawnictwa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az 9" descr="IMG_001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7" y="1724327"/>
            <a:ext cx="3168351" cy="422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12" descr="IMG_001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8083" y="1772816"/>
            <a:ext cx="313234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267744" y="3068960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Arial" pitchFamily="34" charset="0"/>
                <a:cs typeface="Arial" pitchFamily="34" charset="0"/>
              </a:rPr>
              <a:t>DZIAŁANIA - PROJEKTY - SZKOLENIA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400" b="1" dirty="0" smtClean="0">
                <a:latin typeface="Arial" pitchFamily="34" charset="0"/>
                <a:cs typeface="Arial" pitchFamily="34" charset="0"/>
              </a:rPr>
            </a:b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275856" y="6021288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latin typeface="Arial" pitchFamily="34" charset="0"/>
                <a:cs typeface="Arial" pitchFamily="34" charset="0"/>
              </a:rPr>
              <a:t>Szkolenie promujące produkt lokalny i regionalny 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az 11" descr="IMG_073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9326" y="2565400"/>
            <a:ext cx="3934722" cy="295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2" descr="IMG_074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9496" y="2565400"/>
            <a:ext cx="3937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5940152" y="580526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Szkolenie pt. Smaki i zapachy 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kuchni wielkopolskiej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3" name="Picture 1" descr="\\192.168.100.10\wymiana plikow\Szkolenie 14.12.2011\IMG_01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196752"/>
            <a:ext cx="5328592" cy="3996216"/>
          </a:xfrm>
          <a:prstGeom prst="rect">
            <a:avLst/>
          </a:prstGeom>
          <a:noFill/>
        </p:spPr>
      </p:pic>
      <p:pic>
        <p:nvPicPr>
          <p:cNvPr id="69634" name="Picture 2" descr="\\192.168.100.10\wymiana plikow\Szkolenie 14.12.2011\IMG_01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3140968"/>
            <a:ext cx="4704791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627784" y="587727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Szkolenie nt.  przygotowania i podawania trunków regionalnych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Documents and Settings\Admin\Pulpit\BIURO sprawy różne\Szkolenie nt. nalewek 12.12.12\antywirus 0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196752"/>
            <a:ext cx="2789437" cy="4968552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Pulpit\BIURO sprawy różne\Szkolenie nt. nalewek 12.12.12\antywirus 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1700808"/>
            <a:ext cx="5088857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663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214810" y="592933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Szkolenie nt. dekoracji stołu i savoir – </a:t>
            </a:r>
            <a:r>
              <a:rPr lang="pl-PL" dirty="0" err="1" smtClean="0">
                <a:latin typeface="Arial" pitchFamily="34" charset="0"/>
                <a:cs typeface="Arial" pitchFamily="34" charset="0"/>
              </a:rPr>
              <a:t>vivre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883" name="Picture 3" descr="D:\Documents and Settings\HP\Pulpit\BIURO sprawy różne\Szkolenie Savoir vivre 2014\na www savoir vivre\IMG_0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3" y="1214422"/>
            <a:ext cx="4143404" cy="3107553"/>
          </a:xfrm>
          <a:prstGeom prst="rect">
            <a:avLst/>
          </a:prstGeom>
          <a:noFill/>
        </p:spPr>
      </p:pic>
      <p:pic>
        <p:nvPicPr>
          <p:cNvPr id="122882" name="Picture 2" descr="D:\Documents and Settings\HP\Pulpit\BIURO sprawy różne\Szkolenie Savoir vivre 2014\na www savoir vivre\IMG_003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48" y="2786058"/>
            <a:ext cx="4349752" cy="3262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5364088" y="1412777"/>
            <a:ext cx="3528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Gmina Doruchów</a:t>
            </a:r>
          </a:p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Tytuł projektu: </a:t>
            </a:r>
          </a:p>
          <a:p>
            <a:r>
              <a:rPr lang="pl-PL" sz="1400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ZAPLECZA PARKINGOWE DLA CENTRUM SPORTOWO –KULTURALNO -ROZRYWKOWEGO W DORUCHOWIE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187624" y="4941168"/>
            <a:ext cx="4067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Wartość całkowita projektu: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630 255,73 zł</a:t>
            </a:r>
          </a:p>
          <a:p>
            <a:endParaRPr lang="pl-PL" sz="1600" dirty="0" smtClean="0">
              <a:solidFill>
                <a:srgbClr val="729C14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600" i="1" dirty="0" smtClean="0">
                <a:solidFill>
                  <a:srgbClr val="729C14"/>
                </a:solidFill>
                <a:latin typeface="Arial" pitchFamily="34" charset="0"/>
                <a:cs typeface="Arial" pitchFamily="34" charset="0"/>
              </a:rPr>
              <a:t>Kwota dofinansowania: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142 650,60 zł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7" name="Picture 5" descr="C:\Documents and Settings\Admin\Pulpit\prezentacja OLGD\Doruchów\P10405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268760"/>
            <a:ext cx="3888432" cy="2916157"/>
          </a:xfrm>
          <a:prstGeom prst="rect">
            <a:avLst/>
          </a:prstGeom>
          <a:noFill/>
        </p:spPr>
      </p:pic>
      <p:pic>
        <p:nvPicPr>
          <p:cNvPr id="33796" name="Picture 4" descr="C:\Documents and Settings\Admin\Pulpit\prezentacja OLGD\Doruchów\P10502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3068960"/>
            <a:ext cx="4680520" cy="3510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015208" y="5589240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Stowarzyszenie „Ostrzeszowska Lokalna Grupa Działania” </a:t>
            </a:r>
          </a:p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było jednym z wystawców i promowało Ogólnopolski Festiwal Pasztetników i Potraw z Gęsi podczas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NATURA FOOD 2010</a:t>
            </a:r>
            <a:endParaRPr lang="pl-PL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az 10" descr="Obraz 01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412776"/>
            <a:ext cx="518477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187624" y="5325015"/>
            <a:ext cx="7956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“Marketing żywności naturalnej, lokalnej i tradycyjnej </a:t>
            </a:r>
          </a:p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oraz promocja Europejskiej Sieci Regionalnego Dziedzictwa Kulinarnego”. </a:t>
            </a:r>
          </a:p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Seminarium zorganizowane zostało przez Slow </a:t>
            </a:r>
            <a:r>
              <a:rPr lang="pl-PL" dirty="0" err="1" smtClean="0">
                <a:latin typeface="Arial" pitchFamily="34" charset="0"/>
                <a:cs typeface="Arial" pitchFamily="34" charset="0"/>
              </a:rPr>
              <a:t>Food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Wielkopolska </a:t>
            </a:r>
          </a:p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oraz Stowarzyszenie „Ostrzeszowska Lokalna Grupa Działania”.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az 11" descr="Obraz 06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350" y="2204864"/>
            <a:ext cx="4249738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2" descr="Obraz 08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8334" y="1268760"/>
            <a:ext cx="413001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015208" y="5733256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Projekt: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WIEM CO JEM PO WIELKOPOLSKU”  </a:t>
            </a:r>
          </a:p>
          <a:p>
            <a:pPr algn="r"/>
            <a:r>
              <a:rPr 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ZAJĘCIA EDUKACYJNE O ZDROWEJ ŻYWNOŚCI I KUCHNI WIELKOPOLSKIEJ DLA NAJMŁODSZYCH</a:t>
            </a:r>
            <a:endParaRPr lang="pl-PL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az 12" descr="IMG_002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196752"/>
            <a:ext cx="396081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3" descr="a 01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2492896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4" descr="WIELKOPOLSKIE SMAKI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4365104"/>
            <a:ext cx="28797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7" name="Picture 1" descr="C:\Documents and Settings\Admin\Pulpit\BIURO sprawy różne\Projekt współpracy realziacja 2012\logotypy do mapy PLAN\mapa RPP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1417410"/>
            <a:ext cx="3672408" cy="4975319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5111552" y="4133979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Zrealizowaliśmy I projekt współpracy </a:t>
            </a:r>
          </a:p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pn. 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Rowerowa Pętla </a:t>
            </a:r>
          </a:p>
          <a:p>
            <a:pPr algn="r"/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Południowej Wielkopolski</a:t>
            </a:r>
          </a:p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ze Stowarzyszeniem Lokalna Grupa Działania „Wrota Wielkopolski” </a:t>
            </a:r>
          </a:p>
          <a:p>
            <a:pPr algn="r"/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Documents and Settings\Admin\Pulpit\BIURO sprawy różne\Projekt współpracy realziacja 2012\znacze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69178" y="1412776"/>
            <a:ext cx="2930541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C:\Documents and Settings\Admin\Pulpit\BIURO sprawy różne\Projekt współpracy realziacja 2012\Zdjęcia tabliczki Olbromski 10.07.2012\DSCI02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7956" y="3356992"/>
            <a:ext cx="4128459" cy="3096344"/>
          </a:xfrm>
          <a:prstGeom prst="rect">
            <a:avLst/>
          </a:prstGeom>
          <a:noFill/>
        </p:spPr>
      </p:pic>
      <p:pic>
        <p:nvPicPr>
          <p:cNvPr id="3074" name="Picture 2" descr="\\192.168.100.10\wymiana plikow\201205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1340768"/>
            <a:ext cx="3895725" cy="4572000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5580112" y="1628800"/>
            <a:ext cx="356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długość szlaku      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334,9 km </a:t>
            </a: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obszar                    </a:t>
            </a:r>
            <a:r>
              <a:rPr lang="pl-PL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14 gmin</a:t>
            </a:r>
            <a:endParaRPr lang="pl-PL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192.168.100.10\wymiana plikow\RAJD Rowerowy zdjęcia\IMG_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336" y="2780928"/>
            <a:ext cx="5088856" cy="3816424"/>
          </a:xfrm>
          <a:prstGeom prst="rect">
            <a:avLst/>
          </a:prstGeom>
          <a:noFill/>
        </p:spPr>
      </p:pic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\\192.168.100.10\wymiana plikow\RAJD Rowerowy zdjęcia\IMG_00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1340768"/>
            <a:ext cx="3402183" cy="4536504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6660232" y="60932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Arial" pitchFamily="34" charset="0"/>
                <a:cs typeface="Arial" pitchFamily="34" charset="0"/>
              </a:rPr>
              <a:t>rajd rowerowy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1785918" y="5357826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Zrealizowaliśmy II projekt współpracy </a:t>
            </a:r>
          </a:p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pn.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DZIEDZICTWO POŁUDNIOWEJ WIELKOPOLSKI  </a:t>
            </a:r>
          </a:p>
          <a:p>
            <a:pPr algn="r"/>
            <a:r>
              <a:rPr lang="pl-PL" dirty="0" smtClean="0">
                <a:latin typeface="Arial" pitchFamily="34" charset="0"/>
                <a:cs typeface="Arial" pitchFamily="34" charset="0"/>
              </a:rPr>
              <a:t>ze Stowarzyszeniem Lokalna Grupa Działania „Wrota Wielkopolski” </a:t>
            </a:r>
          </a:p>
          <a:p>
            <a:pPr algn="r"/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000232" y="2786058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3" name="Picture 3" descr="D:\Documents and Settings\HP\Pulpit\Projekt współpracy DZIEDZICTWO\KOLAŻ DZIEDZICTW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9812000" y="-11811000"/>
            <a:ext cx="2689920" cy="1681200"/>
          </a:xfrm>
          <a:prstGeom prst="rect">
            <a:avLst/>
          </a:prstGeom>
          <a:noFill/>
        </p:spPr>
      </p:pic>
      <p:pic>
        <p:nvPicPr>
          <p:cNvPr id="6150" name="Picture 6" descr="http://www.olgd.org.pl/repozytorium/image/KOLAZ_DZIEDZICTW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4480" y="1285860"/>
            <a:ext cx="6357982" cy="3973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7" name="Picture 1" descr="podi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1412777"/>
            <a:ext cx="4656513" cy="1800199"/>
          </a:xfrm>
          <a:prstGeom prst="rect">
            <a:avLst/>
          </a:prstGeom>
          <a:noFill/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40152" y="2564904"/>
            <a:ext cx="35484136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3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3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przyjemnością informujemy, że Zarząd Województwa Wielkopolskiego Uchwałą z dnia 19 października zatwierdził listę Lokalnych Grup Działania (LGD) wybranych do realizacji Lokalnej Strategii Rozwoju w zakresie dodatkowych zadań w Województwie Wielkopolskim w ramach Programu Rozwoju Obszarów Wiejskich na lata 2007-2013. Stowarzyszenie „Ostrzeszowska Lokalna Grupa Działania” znalazło się na bardzo wysokim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miejscu           w województwie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Należy podkreślić, że w Województwie Wielkopolskim funkcjonuje 31 LGD, z czego 9 złożyło wnioski o dodatkowe środki. Zgodnie zaś z rozporządzeniem Ministra Rolnictwa i Rozwoju Wsi tylko dwie pierwsze Lokalne Grupy Działania z listy wojewódzkiej otrzymują dofinansowanie, pozostałe tworzą listę krajową i ubiegają się o dofinansowanie w zależności od miejsca na liście krajowej.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Wysokie 2 miejsce na liście oznacza otrzymanie dodatkowej puli środków w wysokości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2,5 mln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złotych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które OLGD przeznaczy na dodatkowe nabory wniosków dla mieszkańców Powiatu Ostrzeszowskiego.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Lista rankingowa stanowi podsumowanie konkursu ogłoszonego przez Samorząd Województwa                        dla Lokalnych Grup Działania w zakresie dodatkowych środków. 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Cieszymy się, że dotychczasowa działalność OLGD została </a:t>
            </a:r>
            <a:r>
              <a:rPr kumimoji="0" lang="pl-PL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</a:t>
            </a: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wysoko oceniona. Przypomnijmy,                       że ogłoszono dotąd 11 naborów wniosków, w ramach których spłynęło ponad 200 wniosków z terenu Powiatu Ostrzeszowskiego i dofinansowano projekty na ponad 6 mln złotych dla gmin, przedsiębiorców, rolników,                            organizacji pozarządowych i wielu innych.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1043608" y="3381562"/>
            <a:ext cx="8100392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miejsce w województwie i 2,5 mln złotych dla mieszkańców Powiatu Ostrzeszowskiego</a:t>
            </a:r>
            <a:endParaRPr kumimoji="0" lang="pl-P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 Województwie Wielkopolskim funkcjonuje 31 LGD, z czego 9 złożyło wnioski               o dodatkowe środki,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celem konkursu było wyłonienie LGD, które najlepiej i najefektywniej realizowały swoje strategie oraz przygotowały projekty najbardziej zintegrowanych, innowacyjnych pomysłów rozszerzenia celów i przedsięwzięć zawartych w strategiach.</a:t>
            </a: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211960" y="580526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doceniono naszą działalność….</a:t>
            </a:r>
            <a:endParaRPr lang="pl-PL" sz="2400" i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1785918" y="1714488"/>
            <a:ext cx="6572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chemeClr val="bg2"/>
                </a:solidFill>
              </a:rPr>
              <a:t>PROW </a:t>
            </a:r>
          </a:p>
          <a:p>
            <a:pPr algn="ctr"/>
            <a:r>
              <a:rPr lang="pl-PL" sz="6000" dirty="0" smtClean="0">
                <a:solidFill>
                  <a:schemeClr val="bg2"/>
                </a:solidFill>
              </a:rPr>
              <a:t>na lata 20014-2020</a:t>
            </a:r>
            <a:endParaRPr lang="pl-PL" sz="6000" dirty="0">
              <a:solidFill>
                <a:schemeClr val="bg2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428860" y="4643446"/>
            <a:ext cx="521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</a:rPr>
              <a:t>projekty rozporządzeń </a:t>
            </a:r>
            <a:endParaRPr lang="pl-PL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eader_07-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015" y="188640"/>
            <a:ext cx="642937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5" descr="LOGO OLG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54" y="285750"/>
            <a:ext cx="16430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6" descr="Logo_PR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283" y="142875"/>
            <a:ext cx="10001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Pulpit\BIURO sprawy różne\logo wszystkie\UE z  hasł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6632"/>
            <a:ext cx="1080120" cy="79759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1259632" y="1103190"/>
            <a:ext cx="7416824" cy="21554"/>
          </a:xfrm>
          <a:prstGeom prst="line">
            <a:avLst/>
          </a:prstGeom>
          <a:ln w="76200" cap="rnd" cmpd="thickThin">
            <a:solidFill>
              <a:srgbClr val="56D218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3428992" y="1285860"/>
            <a:ext cx="257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2"/>
                </a:solidFill>
              </a:rPr>
              <a:t>PROW na lata 2014-2020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643042" y="2000240"/>
            <a:ext cx="63579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Calibri" pitchFamily="34" charset="0"/>
              </a:rPr>
              <a:t>Ważne daty:</a:t>
            </a:r>
          </a:p>
          <a:p>
            <a:endParaRPr lang="pl-PL" dirty="0" smtClean="0">
              <a:latin typeface="Calibri" pitchFamily="34" charset="0"/>
            </a:endParaRPr>
          </a:p>
          <a:p>
            <a:r>
              <a:rPr lang="pl-PL" b="1" dirty="0" smtClean="0">
                <a:solidFill>
                  <a:srgbClr val="C00000"/>
                </a:solidFill>
                <a:latin typeface="Calibri" pitchFamily="34" charset="0"/>
              </a:rPr>
              <a:t>czerwiec 2015 </a:t>
            </a:r>
            <a:r>
              <a:rPr lang="pl-PL" dirty="0" smtClean="0">
                <a:latin typeface="Calibri" pitchFamily="34" charset="0"/>
              </a:rPr>
              <a:t>– koniec </a:t>
            </a:r>
            <a:r>
              <a:rPr lang="pl-PL" dirty="0" err="1" smtClean="0">
                <a:latin typeface="Calibri" pitchFamily="34" charset="0"/>
              </a:rPr>
              <a:t>kwalifikowalności</a:t>
            </a:r>
            <a:r>
              <a:rPr lang="pl-PL" dirty="0" smtClean="0">
                <a:latin typeface="Calibri" pitchFamily="34" charset="0"/>
              </a:rPr>
              <a:t> okresu programowania  2007-2013</a:t>
            </a:r>
          </a:p>
          <a:p>
            <a:endParaRPr lang="pl-PL" dirty="0" smtClean="0">
              <a:latin typeface="Calibri" pitchFamily="34" charset="0"/>
            </a:endParaRPr>
          </a:p>
          <a:p>
            <a:r>
              <a:rPr lang="pl-PL" dirty="0" smtClean="0">
                <a:latin typeface="Calibri" pitchFamily="34" charset="0"/>
              </a:rPr>
              <a:t> </a:t>
            </a:r>
            <a:r>
              <a:rPr lang="pl-PL" b="1" dirty="0" smtClean="0">
                <a:solidFill>
                  <a:srgbClr val="C00000"/>
                </a:solidFill>
                <a:latin typeface="Calibri" pitchFamily="34" charset="0"/>
              </a:rPr>
              <a:t>lipiec 2015 </a:t>
            </a:r>
            <a:r>
              <a:rPr lang="pl-PL" dirty="0" smtClean="0">
                <a:latin typeface="Calibri" pitchFamily="34" charset="0"/>
              </a:rPr>
              <a:t>– początek </a:t>
            </a:r>
            <a:r>
              <a:rPr lang="pl-PL" dirty="0" err="1" smtClean="0">
                <a:latin typeface="Calibri" pitchFamily="34" charset="0"/>
              </a:rPr>
              <a:t>poddziałania</a:t>
            </a:r>
            <a:r>
              <a:rPr lang="pl-PL" dirty="0" smtClean="0">
                <a:latin typeface="Calibri" pitchFamily="34" charset="0"/>
              </a:rPr>
              <a:t>  „Wsparcie przygotowawcze” ( tworzenie strategii)</a:t>
            </a:r>
          </a:p>
          <a:p>
            <a:endParaRPr lang="pl-PL" dirty="0" smtClean="0">
              <a:latin typeface="Calibri" pitchFamily="34" charset="0"/>
            </a:endParaRPr>
          </a:p>
          <a:p>
            <a:r>
              <a:rPr lang="pl-PL" b="1" dirty="0" smtClean="0">
                <a:solidFill>
                  <a:srgbClr val="C00000"/>
                </a:solidFill>
                <a:latin typeface="Calibri" pitchFamily="34" charset="0"/>
              </a:rPr>
              <a:t>maj 2016 </a:t>
            </a:r>
            <a:r>
              <a:rPr lang="pl-PL" dirty="0" smtClean="0">
                <a:latin typeface="Calibri" pitchFamily="34" charset="0"/>
              </a:rPr>
              <a:t>– ostateczny termin na wybór LGD do realizacji LSR na lata 2014-2020 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214414" y="5286388"/>
            <a:ext cx="757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>
                <a:solidFill>
                  <a:srgbClr val="C00000"/>
                </a:solidFill>
              </a:rPr>
              <a:t>Realny termin pierwszych naborów to</a:t>
            </a:r>
            <a:r>
              <a:rPr lang="pl-PL" sz="2000" i="1" dirty="0" smtClean="0">
                <a:solidFill>
                  <a:srgbClr val="C00000"/>
                </a:solidFill>
              </a:rPr>
              <a:t> </a:t>
            </a:r>
            <a:r>
              <a:rPr lang="pl-PL" sz="2800" b="1" dirty="0" smtClean="0">
                <a:solidFill>
                  <a:srgbClr val="C00000"/>
                </a:solidFill>
              </a:rPr>
              <a:t>czerwiec </a:t>
            </a:r>
            <a:r>
              <a:rPr lang="pl-PL" sz="2800" b="1" dirty="0" smtClean="0">
                <a:solidFill>
                  <a:srgbClr val="C00000"/>
                </a:solidFill>
                <a:latin typeface="Calibri" pitchFamily="34" charset="0"/>
              </a:rPr>
              <a:t>2016</a:t>
            </a:r>
            <a:endParaRPr lang="pl-PL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Niestandardowy 12">
      <a:dk1>
        <a:sysClr val="windowText" lastClr="000000"/>
      </a:dk1>
      <a:lt1>
        <a:srgbClr val="FFFFFF"/>
      </a:lt1>
      <a:dk2>
        <a:srgbClr val="4F271C"/>
      </a:dk2>
      <a:lt2>
        <a:srgbClr val="66A53B"/>
      </a:lt2>
      <a:accent1>
        <a:srgbClr val="FF0000"/>
      </a:accent1>
      <a:accent2>
        <a:srgbClr val="FEB80A"/>
      </a:accent2>
      <a:accent3>
        <a:srgbClr val="FF0000"/>
      </a:accent3>
      <a:accent4>
        <a:srgbClr val="FF0000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1273</TotalTime>
  <Words>17306</Words>
  <Application>Microsoft Office PowerPoint</Application>
  <PresentationFormat>Pokaz na ekranie (4:3)</PresentationFormat>
  <Paragraphs>2710</Paragraphs>
  <Slides>106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106</vt:i4>
      </vt:variant>
    </vt:vector>
  </HeadingPairs>
  <TitlesOfParts>
    <vt:vector size="107" baseType="lpstr">
      <vt:lpstr>Przesilenie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  <vt:lpstr>Slajd 105</vt:lpstr>
      <vt:lpstr>Slajd 106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HP</cp:lastModifiedBy>
  <cp:revision>44</cp:revision>
  <dcterms:modified xsi:type="dcterms:W3CDTF">2015-03-06T09:44:56Z</dcterms:modified>
</cp:coreProperties>
</file>